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7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8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9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0.xml" ContentType="application/vnd.openxmlformats-officedocument.theme+xml"/>
  <Override PartName="/ppt/slideLayouts/slideLayout136.xml" ContentType="application/vnd.openxmlformats-officedocument.presentationml.slideLayout+xml"/>
  <Override PartName="/ppt/theme/theme11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2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3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4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5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16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17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8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19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0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21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drawings/drawing2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3" r:id="rId1"/>
    <p:sldMasterId id="2147484207" r:id="rId2"/>
    <p:sldMasterId id="2147484237" r:id="rId3"/>
    <p:sldMasterId id="2147483787" r:id="rId4"/>
    <p:sldMasterId id="2147483972" r:id="rId5"/>
    <p:sldMasterId id="2147483706" r:id="rId6"/>
    <p:sldMasterId id="2147483801" r:id="rId7"/>
    <p:sldMasterId id="2147483719" r:id="rId8"/>
    <p:sldMasterId id="2147483731" r:id="rId9"/>
    <p:sldMasterId id="2147483760" r:id="rId10"/>
    <p:sldMasterId id="2147483791" r:id="rId11"/>
    <p:sldMasterId id="2147483991" r:id="rId12"/>
    <p:sldMasterId id="2147484017" r:id="rId13"/>
    <p:sldMasterId id="2147484034" r:id="rId14"/>
    <p:sldMasterId id="2147484041" r:id="rId15"/>
    <p:sldMasterId id="2147484048" r:id="rId16"/>
    <p:sldMasterId id="2147484073" r:id="rId17"/>
    <p:sldMasterId id="2147484080" r:id="rId18"/>
    <p:sldMasterId id="2147484097" r:id="rId19"/>
    <p:sldMasterId id="2147484104" r:id="rId20"/>
    <p:sldMasterId id="2147484116" r:id="rId21"/>
    <p:sldMasterId id="2147484153" r:id="rId22"/>
  </p:sldMasterIdLst>
  <p:notesMasterIdLst>
    <p:notesMasterId r:id="rId88"/>
  </p:notesMasterIdLst>
  <p:handoutMasterIdLst>
    <p:handoutMasterId r:id="rId89"/>
  </p:handoutMasterIdLst>
  <p:sldIdLst>
    <p:sldId id="1083" r:id="rId23"/>
    <p:sldId id="1085" r:id="rId24"/>
    <p:sldId id="1084" r:id="rId25"/>
    <p:sldId id="1112" r:id="rId26"/>
    <p:sldId id="1113" r:id="rId27"/>
    <p:sldId id="1114" r:id="rId28"/>
    <p:sldId id="1115" r:id="rId29"/>
    <p:sldId id="1116" r:id="rId30"/>
    <p:sldId id="1117" r:id="rId31"/>
    <p:sldId id="1118" r:id="rId32"/>
    <p:sldId id="1119" r:id="rId33"/>
    <p:sldId id="1120" r:id="rId34"/>
    <p:sldId id="1121" r:id="rId35"/>
    <p:sldId id="1122" r:id="rId36"/>
    <p:sldId id="1123" r:id="rId37"/>
    <p:sldId id="1124" r:id="rId38"/>
    <p:sldId id="1125" r:id="rId39"/>
    <p:sldId id="1126" r:id="rId40"/>
    <p:sldId id="1127" r:id="rId41"/>
    <p:sldId id="1128" r:id="rId42"/>
    <p:sldId id="1129" r:id="rId43"/>
    <p:sldId id="1130" r:id="rId44"/>
    <p:sldId id="1131" r:id="rId45"/>
    <p:sldId id="1036" r:id="rId46"/>
    <p:sldId id="1055" r:id="rId47"/>
    <p:sldId id="1065" r:id="rId48"/>
    <p:sldId id="1059" r:id="rId49"/>
    <p:sldId id="1050" r:id="rId50"/>
    <p:sldId id="1052" r:id="rId51"/>
    <p:sldId id="1039" r:id="rId52"/>
    <p:sldId id="1077" r:id="rId53"/>
    <p:sldId id="1078" r:id="rId54"/>
    <p:sldId id="1063" r:id="rId55"/>
    <p:sldId id="1074" r:id="rId56"/>
    <p:sldId id="1041" r:id="rId57"/>
    <p:sldId id="1056" r:id="rId58"/>
    <p:sldId id="1054" r:id="rId59"/>
    <p:sldId id="1038" r:id="rId60"/>
    <p:sldId id="1057" r:id="rId61"/>
    <p:sldId id="1066" r:id="rId62"/>
    <p:sldId id="1067" r:id="rId63"/>
    <p:sldId id="1006" r:id="rId64"/>
    <p:sldId id="1110" r:id="rId65"/>
    <p:sldId id="1133" r:id="rId66"/>
    <p:sldId id="1042" r:id="rId67"/>
    <p:sldId id="1058" r:id="rId68"/>
    <p:sldId id="1040" r:id="rId69"/>
    <p:sldId id="1013" r:id="rId70"/>
    <p:sldId id="1053" r:id="rId71"/>
    <p:sldId id="1051" r:id="rId72"/>
    <p:sldId id="1082" r:id="rId73"/>
    <p:sldId id="1073" r:id="rId74"/>
    <p:sldId id="1079" r:id="rId75"/>
    <p:sldId id="1080" r:id="rId76"/>
    <p:sldId id="1044" r:id="rId77"/>
    <p:sldId id="1045" r:id="rId78"/>
    <p:sldId id="1046" r:id="rId79"/>
    <p:sldId id="1047" r:id="rId80"/>
    <p:sldId id="1048" r:id="rId81"/>
    <p:sldId id="1049" r:id="rId82"/>
    <p:sldId id="1068" r:id="rId83"/>
    <p:sldId id="1111" r:id="rId84"/>
    <p:sldId id="1132" r:id="rId85"/>
    <p:sldId id="1000" r:id="rId86"/>
    <p:sldId id="672" r:id="rId87"/>
  </p:sldIdLst>
  <p:sldSz cx="9144000" cy="6858000" type="screen4x3"/>
  <p:notesSz cx="6797675" cy="9926638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968B055-9053-4F5D-9090-C3EDCEC85EF2}">
          <p14:sldIdLst>
            <p14:sldId id="1083"/>
            <p14:sldId id="1085"/>
            <p14:sldId id="1084"/>
            <p14:sldId id="1112"/>
            <p14:sldId id="1113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036"/>
            <p14:sldId id="1055"/>
            <p14:sldId id="1065"/>
            <p14:sldId id="1059"/>
            <p14:sldId id="1050"/>
            <p14:sldId id="1052"/>
            <p14:sldId id="1039"/>
            <p14:sldId id="1077"/>
            <p14:sldId id="1078"/>
            <p14:sldId id="1063"/>
            <p14:sldId id="1074"/>
            <p14:sldId id="1041"/>
            <p14:sldId id="1056"/>
            <p14:sldId id="1054"/>
            <p14:sldId id="1038"/>
            <p14:sldId id="1057"/>
            <p14:sldId id="1066"/>
            <p14:sldId id="1067"/>
            <p14:sldId id="1006"/>
            <p14:sldId id="1110"/>
            <p14:sldId id="1133"/>
            <p14:sldId id="1042"/>
            <p14:sldId id="1058"/>
            <p14:sldId id="1040"/>
            <p14:sldId id="1013"/>
            <p14:sldId id="1053"/>
            <p14:sldId id="1051"/>
            <p14:sldId id="1082"/>
            <p14:sldId id="1073"/>
            <p14:sldId id="1079"/>
            <p14:sldId id="1080"/>
            <p14:sldId id="1044"/>
            <p14:sldId id="1045"/>
            <p14:sldId id="1046"/>
            <p14:sldId id="1047"/>
            <p14:sldId id="1048"/>
            <p14:sldId id="1049"/>
            <p14:sldId id="1068"/>
            <p14:sldId id="1111"/>
            <p14:sldId id="1132"/>
            <p14:sldId id="1000"/>
            <p14:sldId id="672"/>
          </p14:sldIdLst>
        </p14:section>
        <p14:section name="Раздел без заголовка" id="{E1B2EA79-6FF6-4E23-BD51-7A84B73A262B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stny" initials="s" lastIdx="51" clrIdx="0"/>
  <p:cmAuthor id="1" name="Robert Lipovský" initials="R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7E1E00"/>
    <a:srgbClr val="FF5050"/>
    <a:srgbClr val="102A1F"/>
    <a:srgbClr val="002606"/>
    <a:srgbClr val="5F8FBA"/>
    <a:srgbClr val="D1D6D9"/>
    <a:srgbClr val="D7DCDF"/>
    <a:srgbClr val="E1E5E7"/>
    <a:srgbClr val="9CC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9" autoAdjust="0"/>
    <p:restoredTop sz="83538" autoAdjust="0"/>
  </p:normalViewPr>
  <p:slideViewPr>
    <p:cSldViewPr>
      <p:cViewPr>
        <p:scale>
          <a:sx n="85" d="100"/>
          <a:sy n="85" d="100"/>
        </p:scale>
        <p:origin x="-1458" y="-5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9872"/>
    </p:cViewPr>
  </p:sorterViewPr>
  <p:notesViewPr>
    <p:cSldViewPr>
      <p:cViewPr varScale="1">
        <p:scale>
          <a:sx n="83" d="100"/>
          <a:sy n="83" d="100"/>
        </p:scale>
        <p:origin x="-195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84" Type="http://schemas.openxmlformats.org/officeDocument/2006/relationships/slide" Target="slides/slide62.xml"/><Relationship Id="rId89" Type="http://schemas.openxmlformats.org/officeDocument/2006/relationships/handoutMaster" Target="handoutMasters/handoutMaster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5" Type="http://schemas.openxmlformats.org/officeDocument/2006/relationships/slideMaster" Target="slideMasters/slideMaster5.xml"/><Relationship Id="rId90" Type="http://schemas.openxmlformats.org/officeDocument/2006/relationships/commentAuthors" Target="commentAuthors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slide" Target="slides/slide58.xml"/><Relationship Id="rId85" Type="http://schemas.openxmlformats.org/officeDocument/2006/relationships/slide" Target="slides/slide63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slide" Target="slides/slide61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81" Type="http://schemas.openxmlformats.org/officeDocument/2006/relationships/slide" Target="slides/slide59.xml"/><Relationship Id="rId86" Type="http://schemas.openxmlformats.org/officeDocument/2006/relationships/slide" Target="slides/slide64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slide" Target="slides/slide44.xml"/><Relationship Id="rId87" Type="http://schemas.openxmlformats.org/officeDocument/2006/relationships/slide" Target="slides/slide65.xml"/><Relationship Id="rId61" Type="http://schemas.openxmlformats.org/officeDocument/2006/relationships/slide" Target="slides/slide39.xml"/><Relationship Id="rId82" Type="http://schemas.openxmlformats.org/officeDocument/2006/relationships/slide" Target="slides/slide60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56" Type="http://schemas.openxmlformats.org/officeDocument/2006/relationships/slide" Target="slides/slide34.xml"/><Relationship Id="rId77" Type="http://schemas.openxmlformats.org/officeDocument/2006/relationships/slide" Target="slides/slide5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&#1050;&#1085;&#1080;&#1075;&#1072;1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trosov.ESET\Desktop\stats%20for%20Cybercrime%20in%20Russia%20-%20all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matrosov.ESET\Desktop\stats%20for%20Cybercrime%20in%20Russia%20-%20all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matrosov.ESET\Desktop\stats%20for%20Cybercrime%20in%20Russia%20-%20Carberp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trosov.ESET\Desktop\stats%20for%20Cybercrime%20in%20Russia%20-%20Carber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Лист1!$B$11</c:f>
              <c:strCache>
                <c:ptCount val="1"/>
                <c:pt idx="0">
                  <c:v>2009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600" b="1"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Лист1!$A$12:$A$15</c:f>
              <c:strCache>
                <c:ptCount val="4"/>
                <c:pt idx="0">
                  <c:v>НСД к информаци</c:v>
                </c:pt>
                <c:pt idx="1">
                  <c:v>Внутренний фрод (ИТ системы)</c:v>
                </c:pt>
                <c:pt idx="2">
                  <c:v>Фишинг</c:v>
                </c:pt>
                <c:pt idx="3">
                  <c:v>DDoS (отказ в обслуживании)</c:v>
                </c:pt>
              </c:strCache>
            </c:strRef>
          </c:cat>
          <c:val>
            <c:numRef>
              <c:f>Лист1!$B$12:$B$15</c:f>
              <c:numCache>
                <c:formatCode>General</c:formatCode>
                <c:ptCount val="4"/>
                <c:pt idx="0">
                  <c:v>30</c:v>
                </c:pt>
                <c:pt idx="1">
                  <c:v>60</c:v>
                </c:pt>
                <c:pt idx="2">
                  <c:v>92</c:v>
                </c:pt>
                <c:pt idx="3">
                  <c:v>586</c:v>
                </c:pt>
              </c:numCache>
            </c:numRef>
          </c:val>
        </c:ser>
        <c:ser>
          <c:idx val="1"/>
          <c:order val="1"/>
          <c:tx>
            <c:strRef>
              <c:f>Лист1!$C$11</c:f>
              <c:strCache>
                <c:ptCount val="1"/>
                <c:pt idx="0">
                  <c:v>2010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600" b="1"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Лист1!$A$12:$A$15</c:f>
              <c:strCache>
                <c:ptCount val="4"/>
                <c:pt idx="0">
                  <c:v>НСД к информаци</c:v>
                </c:pt>
                <c:pt idx="1">
                  <c:v>Внутренний фрод (ИТ системы)</c:v>
                </c:pt>
                <c:pt idx="2">
                  <c:v>Фишинг</c:v>
                </c:pt>
                <c:pt idx="3">
                  <c:v>DDoS (отказ в обслуживании)</c:v>
                </c:pt>
              </c:strCache>
            </c:strRef>
          </c:cat>
          <c:val>
            <c:numRef>
              <c:f>Лист1!$C$12:$C$15</c:f>
              <c:numCache>
                <c:formatCode>General</c:formatCode>
                <c:ptCount val="4"/>
                <c:pt idx="0">
                  <c:v>72</c:v>
                </c:pt>
                <c:pt idx="1">
                  <c:v>124</c:v>
                </c:pt>
                <c:pt idx="2">
                  <c:v>213</c:v>
                </c:pt>
                <c:pt idx="3">
                  <c:v>931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412608"/>
        <c:axId val="134195456"/>
      </c:barChart>
      <c:catAx>
        <c:axId val="1374126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4195456"/>
        <c:crosses val="autoZero"/>
        <c:auto val="1"/>
        <c:lblAlgn val="ctr"/>
        <c:lblOffset val="100"/>
        <c:noMultiLvlLbl val="0"/>
      </c:catAx>
      <c:valAx>
        <c:axId val="1341954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741260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 b="1"/>
          </a:pPr>
          <a:endParaRPr lang="ru-RU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5.14340264234876E-2"/>
          <c:y val="4.7528769204855402E-2"/>
          <c:w val="0.94161668651864605"/>
          <c:h val="0.6214106902511740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cat>
            <c:strRef>
              <c:f>Лист1!$A$2:$A$6</c:f>
              <c:strCache>
                <c:ptCount val="5"/>
                <c:pt idx="0">
                  <c:v>Win32/RDPdoor</c:v>
                </c:pt>
                <c:pt idx="1">
                  <c:v>Win32/Sheldor</c:v>
                </c:pt>
                <c:pt idx="2">
                  <c:v>Win32/Carberp</c:v>
                </c:pt>
                <c:pt idx="3">
                  <c:v>Win32/Hodprot</c:v>
                </c:pt>
                <c:pt idx="4">
                  <c:v>Win32/Qhost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31</c:v>
                </c:pt>
                <c:pt idx="1">
                  <c:v>26</c:v>
                </c:pt>
                <c:pt idx="2">
                  <c:v>24</c:v>
                </c:pt>
                <c:pt idx="3">
                  <c:v>12</c:v>
                </c:pt>
                <c:pt idx="4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2077312"/>
        <c:axId val="155149440"/>
        <c:axId val="0"/>
      </c:bar3DChart>
      <c:catAx>
        <c:axId val="1520773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500" b="1" i="0" baseline="0"/>
            </a:pPr>
            <a:endParaRPr lang="ru-RU"/>
          </a:p>
        </c:txPr>
        <c:crossAx val="155149440"/>
        <c:crosses val="autoZero"/>
        <c:auto val="1"/>
        <c:lblAlgn val="ctr"/>
        <c:lblOffset val="100"/>
        <c:noMultiLvlLbl val="0"/>
      </c:catAx>
      <c:valAx>
        <c:axId val="155149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20773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CC3300"/>
              </a:solidFill>
            </c:spPr>
          </c:dPt>
          <c:cat>
            <c:strRef>
              <c:f>('Agent.SGJ 1.4.2010- 1.4.2011'!$A$2:$A$10;'Agent.SGJ 1.4.2010- 1.4.2011'!$A$239)</c:f>
              <c:strCache>
                <c:ptCount val="10"/>
                <c:pt idx="0">
                  <c:v>Russia</c:v>
                </c:pt>
                <c:pt idx="1">
                  <c:v>Ukraine</c:v>
                </c:pt>
                <c:pt idx="2">
                  <c:v>Kazakhstan</c:v>
                </c:pt>
                <c:pt idx="3">
                  <c:v>Belarus</c:v>
                </c:pt>
                <c:pt idx="4">
                  <c:v>Thailand</c:v>
                </c:pt>
                <c:pt idx="5">
                  <c:v>Bulgaria</c:v>
                </c:pt>
                <c:pt idx="6">
                  <c:v>United States</c:v>
                </c:pt>
                <c:pt idx="7">
                  <c:v>Israel</c:v>
                </c:pt>
                <c:pt idx="8">
                  <c:v>Moldova</c:v>
                </c:pt>
                <c:pt idx="9">
                  <c:v>Rest of the world</c:v>
                </c:pt>
              </c:strCache>
            </c:strRef>
          </c:cat>
          <c:val>
            <c:numRef>
              <c:f>('Agent.SGJ 1.4.2010- 1.4.2011'!$B$2:$B$10;'Agent.SGJ 1.4.2010- 1.4.2011'!$B$239)</c:f>
              <c:numCache>
                <c:formatCode>General</c:formatCode>
                <c:ptCount val="10"/>
                <c:pt idx="0">
                  <c:v>2039</c:v>
                </c:pt>
                <c:pt idx="1">
                  <c:v>247</c:v>
                </c:pt>
                <c:pt idx="2">
                  <c:v>71</c:v>
                </c:pt>
                <c:pt idx="3">
                  <c:v>49</c:v>
                </c:pt>
                <c:pt idx="4">
                  <c:v>47</c:v>
                </c:pt>
                <c:pt idx="5">
                  <c:v>22</c:v>
                </c:pt>
                <c:pt idx="6">
                  <c:v>21</c:v>
                </c:pt>
                <c:pt idx="7">
                  <c:v>11</c:v>
                </c:pt>
                <c:pt idx="8">
                  <c:v>11</c:v>
                </c:pt>
                <c:pt idx="9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egendEntry>
        <c:idx val="0"/>
        <c:txPr>
          <a:bodyPr/>
          <a:lstStyle/>
          <a:p>
            <a:pPr>
              <a:defRPr sz="1400" b="1"/>
            </a:pPr>
            <a:endParaRPr lang="ru-RU"/>
          </a:p>
        </c:txPr>
      </c:legendEntry>
      <c:legendEntry>
        <c:idx val="1"/>
        <c:txPr>
          <a:bodyPr/>
          <a:lstStyle/>
          <a:p>
            <a:pPr>
              <a:defRPr sz="1400" b="1"/>
            </a:pPr>
            <a:endParaRPr lang="ru-RU"/>
          </a:p>
        </c:txPr>
      </c:legendEntry>
      <c:legendEntry>
        <c:idx val="2"/>
        <c:txPr>
          <a:bodyPr/>
          <a:lstStyle/>
          <a:p>
            <a:pPr>
              <a:defRPr sz="1400" b="1"/>
            </a:pPr>
            <a:endParaRPr lang="ru-RU"/>
          </a:p>
        </c:txPr>
      </c:legendEntry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CC3300"/>
              </a:solidFill>
            </c:spPr>
          </c:dPt>
          <c:cat>
            <c:strRef>
              <c:f>('Sheldor 1.4.2010 - 1.4.2011'!$A$2:$A$10;'Sheldor 1.4.2010 - 1.4.2011'!$A$239)</c:f>
              <c:strCache>
                <c:ptCount val="10"/>
                <c:pt idx="0">
                  <c:v>Russia</c:v>
                </c:pt>
                <c:pt idx="1">
                  <c:v>Ukraine</c:v>
                </c:pt>
                <c:pt idx="2">
                  <c:v>Kazakhstan</c:v>
                </c:pt>
                <c:pt idx="3">
                  <c:v>Moldova</c:v>
                </c:pt>
                <c:pt idx="4">
                  <c:v>United States</c:v>
                </c:pt>
                <c:pt idx="5">
                  <c:v>China</c:v>
                </c:pt>
                <c:pt idx="6">
                  <c:v>Belarus</c:v>
                </c:pt>
                <c:pt idx="7">
                  <c:v>Israel</c:v>
                </c:pt>
                <c:pt idx="8">
                  <c:v>Georgia</c:v>
                </c:pt>
                <c:pt idx="9">
                  <c:v>Rest of the world</c:v>
                </c:pt>
              </c:strCache>
            </c:strRef>
          </c:cat>
          <c:val>
            <c:numRef>
              <c:f>('Sheldor 1.4.2010 - 1.4.2011'!$B$2:$B$10;'Sheldor 1.4.2010 - 1.4.2011'!$B$239)</c:f>
              <c:numCache>
                <c:formatCode>General</c:formatCode>
                <c:ptCount val="10"/>
                <c:pt idx="0">
                  <c:v>4356</c:v>
                </c:pt>
                <c:pt idx="1">
                  <c:v>974</c:v>
                </c:pt>
                <c:pt idx="2">
                  <c:v>210</c:v>
                </c:pt>
                <c:pt idx="3">
                  <c:v>125</c:v>
                </c:pt>
                <c:pt idx="4">
                  <c:v>91</c:v>
                </c:pt>
                <c:pt idx="5">
                  <c:v>75</c:v>
                </c:pt>
                <c:pt idx="6">
                  <c:v>44</c:v>
                </c:pt>
                <c:pt idx="7">
                  <c:v>35</c:v>
                </c:pt>
                <c:pt idx="8">
                  <c:v>26</c:v>
                </c:pt>
                <c:pt idx="9">
                  <c:v>350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egendEntry>
        <c:idx val="0"/>
        <c:txPr>
          <a:bodyPr/>
          <a:lstStyle/>
          <a:p>
            <a:pPr>
              <a:defRPr sz="1400" b="1"/>
            </a:pPr>
            <a:endParaRPr lang="ru-RU"/>
          </a:p>
        </c:txPr>
      </c:legendEntry>
      <c:legendEntry>
        <c:idx val="1"/>
        <c:txPr>
          <a:bodyPr/>
          <a:lstStyle/>
          <a:p>
            <a:pPr>
              <a:defRPr sz="1400" b="1"/>
            </a:pPr>
            <a:endParaRPr lang="ru-RU"/>
          </a:p>
        </c:txPr>
      </c:legendEntry>
      <c:legendEntry>
        <c:idx val="2"/>
        <c:txPr>
          <a:bodyPr/>
          <a:lstStyle/>
          <a:p>
            <a:pPr>
              <a:defRPr sz="1400" b="1"/>
            </a:pPr>
            <a:endParaRPr lang="ru-RU"/>
          </a:p>
        </c:txPr>
      </c:legendEntry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CC3300"/>
              </a:solidFill>
            </c:spPr>
          </c:dPt>
          <c:cat>
            <c:strRef>
              <c:f>('Carberp 1.4.2010 - 1.4.2011'!$A$2:$A$15;'Carberp 1.4.2010 - 1.4.2011'!$A$238)</c:f>
              <c:strCache>
                <c:ptCount val="15"/>
                <c:pt idx="0">
                  <c:v>Russia</c:v>
                </c:pt>
                <c:pt idx="1">
                  <c:v>Ukraine</c:v>
                </c:pt>
                <c:pt idx="2">
                  <c:v>Spain</c:v>
                </c:pt>
                <c:pt idx="3">
                  <c:v>United States</c:v>
                </c:pt>
                <c:pt idx="4">
                  <c:v>Turkey</c:v>
                </c:pt>
                <c:pt idx="5">
                  <c:v>Kazakhstan</c:v>
                </c:pt>
                <c:pt idx="6">
                  <c:v>Italy</c:v>
                </c:pt>
                <c:pt idx="7">
                  <c:v>Mexico</c:v>
                </c:pt>
                <c:pt idx="8">
                  <c:v>Thailand</c:v>
                </c:pt>
                <c:pt idx="9">
                  <c:v>Netherlands</c:v>
                </c:pt>
                <c:pt idx="10">
                  <c:v>Argentina</c:v>
                </c:pt>
                <c:pt idx="11">
                  <c:v>Belarus</c:v>
                </c:pt>
                <c:pt idx="12">
                  <c:v>Greece</c:v>
                </c:pt>
                <c:pt idx="13">
                  <c:v>United Kingdom</c:v>
                </c:pt>
                <c:pt idx="14">
                  <c:v>Rest of the world</c:v>
                </c:pt>
              </c:strCache>
            </c:strRef>
          </c:cat>
          <c:val>
            <c:numRef>
              <c:f>('Carberp 1.4.2010 - 1.4.2011'!$B$2:$B$15;'Carberp 1.4.2010 - 1.4.2011'!$B$238)</c:f>
              <c:numCache>
                <c:formatCode>General</c:formatCode>
                <c:ptCount val="15"/>
                <c:pt idx="0">
                  <c:v>69865</c:v>
                </c:pt>
                <c:pt idx="1">
                  <c:v>22336</c:v>
                </c:pt>
                <c:pt idx="2">
                  <c:v>8004</c:v>
                </c:pt>
                <c:pt idx="3">
                  <c:v>7913</c:v>
                </c:pt>
                <c:pt idx="4">
                  <c:v>7258</c:v>
                </c:pt>
                <c:pt idx="5">
                  <c:v>5408</c:v>
                </c:pt>
                <c:pt idx="6">
                  <c:v>5402</c:v>
                </c:pt>
                <c:pt idx="7">
                  <c:v>5288</c:v>
                </c:pt>
                <c:pt idx="8">
                  <c:v>4753</c:v>
                </c:pt>
                <c:pt idx="9">
                  <c:v>4457</c:v>
                </c:pt>
                <c:pt idx="10">
                  <c:v>3848</c:v>
                </c:pt>
                <c:pt idx="11">
                  <c:v>2976</c:v>
                </c:pt>
                <c:pt idx="12">
                  <c:v>2365</c:v>
                </c:pt>
                <c:pt idx="13">
                  <c:v>2150</c:v>
                </c:pt>
                <c:pt idx="14">
                  <c:v>32433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egendEntry>
        <c:idx val="0"/>
        <c:txPr>
          <a:bodyPr/>
          <a:lstStyle/>
          <a:p>
            <a:pPr>
              <a:defRPr sz="1400" b="1"/>
            </a:pPr>
            <a:endParaRPr lang="ru-RU"/>
          </a:p>
        </c:txPr>
      </c:legendEntry>
      <c:legendEntry>
        <c:idx val="1"/>
        <c:txPr>
          <a:bodyPr/>
          <a:lstStyle/>
          <a:p>
            <a:pPr>
              <a:defRPr sz="1400" b="1"/>
            </a:pPr>
            <a:endParaRPr lang="ru-RU"/>
          </a:p>
        </c:txPr>
      </c:legendEntry>
      <c:legendEntry>
        <c:idx val="2"/>
        <c:txPr>
          <a:bodyPr/>
          <a:lstStyle/>
          <a:p>
            <a:pPr>
              <a:defRPr sz="1400" b="1"/>
            </a:pPr>
            <a:endParaRPr lang="ru-RU"/>
          </a:p>
        </c:txPr>
      </c:legendEntry>
      <c:legendEntry>
        <c:idx val="3"/>
        <c:txPr>
          <a:bodyPr/>
          <a:lstStyle/>
          <a:p>
            <a:pPr>
              <a:defRPr sz="1400" b="1"/>
            </a:pPr>
            <a:endParaRPr lang="ru-RU"/>
          </a:p>
        </c:txPr>
      </c:legendEntry>
      <c:legendEntry>
        <c:idx val="4"/>
        <c:txPr>
          <a:bodyPr/>
          <a:lstStyle/>
          <a:p>
            <a:pPr>
              <a:defRPr b="1"/>
            </a:pPr>
            <a:endParaRPr lang="ru-RU"/>
          </a:p>
        </c:txPr>
      </c:legendEntry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</c:spPr>
          <c:invertIfNegative val="0"/>
          <c:cat>
            <c:numRef>
              <c:f>'Carberp Russia '!$A$2:$A$13</c:f>
              <c:numCache>
                <c:formatCode>m\/d\/yyyy</c:formatCode>
                <c:ptCount val="12"/>
                <c:pt idx="0">
                  <c:v>40269</c:v>
                </c:pt>
                <c:pt idx="1">
                  <c:v>40299</c:v>
                </c:pt>
                <c:pt idx="2">
                  <c:v>40330</c:v>
                </c:pt>
                <c:pt idx="3">
                  <c:v>40360</c:v>
                </c:pt>
                <c:pt idx="4">
                  <c:v>40391</c:v>
                </c:pt>
                <c:pt idx="5">
                  <c:v>40422</c:v>
                </c:pt>
                <c:pt idx="6">
                  <c:v>40452</c:v>
                </c:pt>
                <c:pt idx="7">
                  <c:v>40483</c:v>
                </c:pt>
                <c:pt idx="8">
                  <c:v>40513</c:v>
                </c:pt>
                <c:pt idx="9">
                  <c:v>40544</c:v>
                </c:pt>
                <c:pt idx="10">
                  <c:v>40575</c:v>
                </c:pt>
                <c:pt idx="11">
                  <c:v>40603</c:v>
                </c:pt>
              </c:numCache>
            </c:numRef>
          </c:cat>
          <c:val>
            <c:numRef>
              <c:f>'Carberp Russia '!$E$2:$E$13</c:f>
              <c:numCache>
                <c:formatCode>General</c:formatCode>
                <c:ptCount val="12"/>
                <c:pt idx="0">
                  <c:v>8.5874994632812796E-4</c:v>
                </c:pt>
                <c:pt idx="1">
                  <c:v>2.26137485866407E-3</c:v>
                </c:pt>
                <c:pt idx="2">
                  <c:v>5.1625184273426002E-2</c:v>
                </c:pt>
                <c:pt idx="3">
                  <c:v>2.5905623380898499E-2</c:v>
                </c:pt>
                <c:pt idx="4">
                  <c:v>1.9880061257496199E-2</c:v>
                </c:pt>
                <c:pt idx="5">
                  <c:v>0.118850992571813</c:v>
                </c:pt>
                <c:pt idx="6">
                  <c:v>0.23425267285920801</c:v>
                </c:pt>
                <c:pt idx="7">
                  <c:v>0.28351629478023199</c:v>
                </c:pt>
                <c:pt idx="8">
                  <c:v>9.2143869241008203E-2</c:v>
                </c:pt>
                <c:pt idx="9">
                  <c:v>8.1881807382386998E-2</c:v>
                </c:pt>
                <c:pt idx="10">
                  <c:v>4.8676809457699401E-2</c:v>
                </c:pt>
                <c:pt idx="11">
                  <c:v>4.0146559990839999E-2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4319232"/>
        <c:axId val="134200064"/>
        <c:axId val="0"/>
      </c:bar3DChart>
      <c:dateAx>
        <c:axId val="44319232"/>
        <c:scaling>
          <c:orientation val="minMax"/>
        </c:scaling>
        <c:delete val="0"/>
        <c:axPos val="b"/>
        <c:numFmt formatCode="m\/d\/yyyy" sourceLinked="1"/>
        <c:majorTickMark val="out"/>
        <c:minorTickMark val="none"/>
        <c:tickLblPos val="nextTo"/>
        <c:crossAx val="134200064"/>
        <c:crosses val="autoZero"/>
        <c:auto val="1"/>
        <c:lblOffset val="100"/>
        <c:baseTimeUnit val="months"/>
      </c:dateAx>
      <c:valAx>
        <c:axId val="13420006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443192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752539-F464-417B-85BE-E5AA67C17EC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E078F8-6EBB-411D-90A5-6AA515CBC10D}">
      <dgm:prSet phldrT="[Текст]"/>
      <dgm:spPr/>
      <dgm:t>
        <a:bodyPr/>
        <a:lstStyle/>
        <a:p>
          <a:r>
            <a:rPr lang="en-US" dirty="0" smtClean="0"/>
            <a:t>1</a:t>
          </a:r>
          <a:endParaRPr lang="ru-RU" dirty="0"/>
        </a:p>
      </dgm:t>
    </dgm:pt>
    <dgm:pt modelId="{7EC9E4F3-5318-409F-912C-FAB212708DAC}" type="parTrans" cxnId="{A6AE02FF-7898-4C17-BE5D-1C11C1E555F2}">
      <dgm:prSet/>
      <dgm:spPr/>
      <dgm:t>
        <a:bodyPr/>
        <a:lstStyle/>
        <a:p>
          <a:endParaRPr lang="ru-RU"/>
        </a:p>
      </dgm:t>
    </dgm:pt>
    <dgm:pt modelId="{E288D176-9B0D-4D4E-9E56-4E2540C04975}" type="sibTrans" cxnId="{A6AE02FF-7898-4C17-BE5D-1C11C1E555F2}">
      <dgm:prSet/>
      <dgm:spPr/>
      <dgm:t>
        <a:bodyPr/>
        <a:lstStyle/>
        <a:p>
          <a:endParaRPr lang="ru-RU"/>
        </a:p>
      </dgm:t>
    </dgm:pt>
    <dgm:pt modelId="{BF048A55-1E58-4176-9A2C-496E306C4032}">
      <dgm:prSet phldrT="[Текст]"/>
      <dgm:spPr/>
      <dgm:t>
        <a:bodyPr/>
        <a:lstStyle/>
        <a:p>
          <a:r>
            <a:rPr lang="en-US" dirty="0" smtClean="0"/>
            <a:t> Mass distribution since 2009 </a:t>
          </a:r>
          <a:endParaRPr lang="ru-RU" dirty="0"/>
        </a:p>
      </dgm:t>
    </dgm:pt>
    <dgm:pt modelId="{24797BDF-4BAC-4D9B-B4AA-DB370A26728D}" type="parTrans" cxnId="{D728DC06-DA14-46D8-BCE8-7DA380D92048}">
      <dgm:prSet/>
      <dgm:spPr/>
      <dgm:t>
        <a:bodyPr/>
        <a:lstStyle/>
        <a:p>
          <a:endParaRPr lang="ru-RU"/>
        </a:p>
      </dgm:t>
    </dgm:pt>
    <dgm:pt modelId="{C1E13328-EC93-4A32-BC13-FF02199AC27F}" type="sibTrans" cxnId="{D728DC06-DA14-46D8-BCE8-7DA380D92048}">
      <dgm:prSet/>
      <dgm:spPr/>
      <dgm:t>
        <a:bodyPr/>
        <a:lstStyle/>
        <a:p>
          <a:endParaRPr lang="ru-RU"/>
        </a:p>
      </dgm:t>
    </dgm:pt>
    <dgm:pt modelId="{A0D0D2C2-4D92-45D7-843C-85A08C8B50CB}">
      <dgm:prSet phldrT="[Текст]"/>
      <dgm:spPr/>
      <dgm:t>
        <a:bodyPr/>
        <a:lstStyle/>
        <a:p>
          <a:r>
            <a:rPr lang="en-US" dirty="0" smtClean="0"/>
            <a:t>2</a:t>
          </a:r>
          <a:endParaRPr lang="ru-RU" dirty="0"/>
        </a:p>
      </dgm:t>
    </dgm:pt>
    <dgm:pt modelId="{FA64F1A1-66E7-4520-971A-137BDF281235}" type="parTrans" cxnId="{F6CAF3A9-B4F7-4251-A667-5BE00FD5ED38}">
      <dgm:prSet/>
      <dgm:spPr/>
      <dgm:t>
        <a:bodyPr/>
        <a:lstStyle/>
        <a:p>
          <a:endParaRPr lang="ru-RU"/>
        </a:p>
      </dgm:t>
    </dgm:pt>
    <dgm:pt modelId="{ABC38C43-B05E-4A8C-B458-98CA4EF21744}" type="sibTrans" cxnId="{F6CAF3A9-B4F7-4251-A667-5BE00FD5ED38}">
      <dgm:prSet/>
      <dgm:spPr/>
      <dgm:t>
        <a:bodyPr/>
        <a:lstStyle/>
        <a:p>
          <a:endParaRPr lang="ru-RU"/>
        </a:p>
      </dgm:t>
    </dgm:pt>
    <dgm:pt modelId="{86D7CF71-A1EC-4E4F-B772-1BDAC2662FD0}">
      <dgm:prSet phldrT="[Текст]"/>
      <dgm:spPr/>
      <dgm:t>
        <a:bodyPr/>
        <a:lstStyle/>
        <a:p>
          <a:r>
            <a:rPr lang="en-US" dirty="0" smtClean="0"/>
            <a:t>Six cybercrime groups attacking Russian banks </a:t>
          </a:r>
          <a:endParaRPr lang="ru-RU" dirty="0"/>
        </a:p>
      </dgm:t>
    </dgm:pt>
    <dgm:pt modelId="{77D1BC1C-C8F9-436B-A84F-E33F5D98B24F}" type="parTrans" cxnId="{FFBA1E6E-9144-468D-B10B-336C77486AE2}">
      <dgm:prSet/>
      <dgm:spPr/>
      <dgm:t>
        <a:bodyPr/>
        <a:lstStyle/>
        <a:p>
          <a:endParaRPr lang="ru-RU"/>
        </a:p>
      </dgm:t>
    </dgm:pt>
    <dgm:pt modelId="{601F9E45-2536-4AEE-A2BF-C97CAC451254}" type="sibTrans" cxnId="{FFBA1E6E-9144-468D-B10B-336C77486AE2}">
      <dgm:prSet/>
      <dgm:spPr/>
      <dgm:t>
        <a:bodyPr/>
        <a:lstStyle/>
        <a:p>
          <a:endParaRPr lang="ru-RU"/>
        </a:p>
      </dgm:t>
    </dgm:pt>
    <dgm:pt modelId="{D76D956F-C2E8-432D-A3C2-4712E228D167}">
      <dgm:prSet phldrT="[Текст]"/>
      <dgm:spPr/>
      <dgm:t>
        <a:bodyPr/>
        <a:lstStyle/>
        <a:p>
          <a:r>
            <a:rPr lang="en-US" dirty="0" smtClean="0"/>
            <a:t>3</a:t>
          </a:r>
          <a:endParaRPr lang="ru-RU" dirty="0"/>
        </a:p>
      </dgm:t>
    </dgm:pt>
    <dgm:pt modelId="{B74B88B1-6CA6-4362-B9AA-7D077FE3F73D}" type="parTrans" cxnId="{6559FBBA-2060-471C-8E66-91057D05F4E8}">
      <dgm:prSet/>
      <dgm:spPr/>
      <dgm:t>
        <a:bodyPr/>
        <a:lstStyle/>
        <a:p>
          <a:endParaRPr lang="ru-RU"/>
        </a:p>
      </dgm:t>
    </dgm:pt>
    <dgm:pt modelId="{DCDF9AC6-92E9-4D84-85EA-192D545EA640}" type="sibTrans" cxnId="{6559FBBA-2060-471C-8E66-91057D05F4E8}">
      <dgm:prSet/>
      <dgm:spPr/>
      <dgm:t>
        <a:bodyPr/>
        <a:lstStyle/>
        <a:p>
          <a:endParaRPr lang="ru-RU"/>
        </a:p>
      </dgm:t>
    </dgm:pt>
    <dgm:pt modelId="{EF7F82A8-DBD5-4596-9D74-3684E1EBA814}">
      <dgm:prSet phldrT="[Текст]" custT="1"/>
      <dgm:spPr/>
      <dgm:t>
        <a:bodyPr/>
        <a:lstStyle/>
        <a:p>
          <a:r>
            <a:rPr lang="en-US" sz="1900" dirty="0" smtClean="0"/>
            <a:t>Maximum amount stolen at one time from single bank account: </a:t>
          </a:r>
          <a:r>
            <a:rPr lang="en-US" sz="2400" b="1" dirty="0" smtClean="0"/>
            <a:t>14 814 820$</a:t>
          </a:r>
          <a:endParaRPr lang="ru-RU" sz="1900" b="1" dirty="0"/>
        </a:p>
      </dgm:t>
    </dgm:pt>
    <dgm:pt modelId="{0E770EB8-5AEB-4F2E-9108-51A713949831}" type="parTrans" cxnId="{064F082A-5FA1-4F7B-9510-073593C210C5}">
      <dgm:prSet/>
      <dgm:spPr/>
      <dgm:t>
        <a:bodyPr/>
        <a:lstStyle/>
        <a:p>
          <a:endParaRPr lang="ru-RU"/>
        </a:p>
      </dgm:t>
    </dgm:pt>
    <dgm:pt modelId="{5F4E1C91-CC42-4373-A743-B6AD9F202A8C}" type="sibTrans" cxnId="{064F082A-5FA1-4F7B-9510-073593C210C5}">
      <dgm:prSet/>
      <dgm:spPr/>
      <dgm:t>
        <a:bodyPr/>
        <a:lstStyle/>
        <a:p>
          <a:endParaRPr lang="ru-RU"/>
        </a:p>
      </dgm:t>
    </dgm:pt>
    <dgm:pt modelId="{430920F9-01E6-4B46-BD2B-F2DCA3D2C518}">
      <dgm:prSet/>
      <dgm:spPr/>
      <dgm:t>
        <a:bodyPr/>
        <a:lstStyle/>
        <a:p>
          <a:endParaRPr lang="ru-RU" dirty="0"/>
        </a:p>
      </dgm:t>
    </dgm:pt>
    <dgm:pt modelId="{F88FA274-B563-44C7-BEFA-E7FC984832A4}" type="parTrans" cxnId="{D1060E82-D027-421D-9C8C-F013390AC390}">
      <dgm:prSet/>
      <dgm:spPr/>
      <dgm:t>
        <a:bodyPr/>
        <a:lstStyle/>
        <a:p>
          <a:endParaRPr lang="ru-RU"/>
        </a:p>
      </dgm:t>
    </dgm:pt>
    <dgm:pt modelId="{75FB426A-8A71-48AB-B250-0D3504ACB01B}" type="sibTrans" cxnId="{D1060E82-D027-421D-9C8C-F013390AC390}">
      <dgm:prSet/>
      <dgm:spPr/>
      <dgm:t>
        <a:bodyPr/>
        <a:lstStyle/>
        <a:p>
          <a:endParaRPr lang="ru-RU"/>
        </a:p>
      </dgm:t>
    </dgm:pt>
    <dgm:pt modelId="{0F9CF597-7B5D-48E0-85A9-6E3E5603D197}">
      <dgm:prSet/>
      <dgm:spPr/>
      <dgm:t>
        <a:bodyPr/>
        <a:lstStyle/>
        <a:p>
          <a:endParaRPr lang="ru-RU" dirty="0"/>
        </a:p>
      </dgm:t>
    </dgm:pt>
    <dgm:pt modelId="{2532E265-C8C2-4322-8260-55B068316569}" type="parTrans" cxnId="{21335C5D-B169-4C49-8056-7A1450003A8E}">
      <dgm:prSet/>
      <dgm:spPr/>
      <dgm:t>
        <a:bodyPr/>
        <a:lstStyle/>
        <a:p>
          <a:endParaRPr lang="ru-RU"/>
        </a:p>
      </dgm:t>
    </dgm:pt>
    <dgm:pt modelId="{42DFBD0B-9A70-48D1-BB09-780F6B923624}" type="sibTrans" cxnId="{21335C5D-B169-4C49-8056-7A1450003A8E}">
      <dgm:prSet/>
      <dgm:spPr/>
      <dgm:t>
        <a:bodyPr/>
        <a:lstStyle/>
        <a:p>
          <a:endParaRPr lang="ru-RU"/>
        </a:p>
      </dgm:t>
    </dgm:pt>
    <dgm:pt modelId="{DCB4E07C-9F27-4847-AD52-BE320A0AB7A4}" type="pres">
      <dgm:prSet presAssocID="{D3752539-F464-417B-85BE-E5AA67C17EC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ED330EC-6E6B-41B9-8455-FFF2CDD6B927}" type="pres">
      <dgm:prSet presAssocID="{E5E078F8-6EBB-411D-90A5-6AA515CBC10D}" presName="composite" presStyleCnt="0"/>
      <dgm:spPr/>
    </dgm:pt>
    <dgm:pt modelId="{FC8C0383-9EA0-4092-94C4-5D02656CD7A3}" type="pres">
      <dgm:prSet presAssocID="{E5E078F8-6EBB-411D-90A5-6AA515CBC10D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2B28F41-F869-493F-AEE0-8417C0C90A56}" type="pres">
      <dgm:prSet presAssocID="{E5E078F8-6EBB-411D-90A5-6AA515CBC10D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A982ED-A7C0-4566-A6C9-E756249F3ACE}" type="pres">
      <dgm:prSet presAssocID="{E288D176-9B0D-4D4E-9E56-4E2540C04975}" presName="sp" presStyleCnt="0"/>
      <dgm:spPr/>
    </dgm:pt>
    <dgm:pt modelId="{102FA30F-1A35-4BCD-BDE2-E04C4BDCA5D1}" type="pres">
      <dgm:prSet presAssocID="{A0D0D2C2-4D92-45D7-843C-85A08C8B50CB}" presName="composite" presStyleCnt="0"/>
      <dgm:spPr/>
    </dgm:pt>
    <dgm:pt modelId="{0EE2B27B-1C90-495F-91E9-1A89730A475D}" type="pres">
      <dgm:prSet presAssocID="{A0D0D2C2-4D92-45D7-843C-85A08C8B50CB}" presName="parentText" presStyleLbl="alignNode1" presStyleIdx="1" presStyleCnt="3" custLinFactNeighborX="-3078" custLinFactNeighborY="42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14E85F7-6629-41C2-8AFF-3A2C1030692A}" type="pres">
      <dgm:prSet presAssocID="{A0D0D2C2-4D92-45D7-843C-85A08C8B50C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8EE936-AD82-4908-91B5-D9B0DCB9C760}" type="pres">
      <dgm:prSet presAssocID="{ABC38C43-B05E-4A8C-B458-98CA4EF21744}" presName="sp" presStyleCnt="0"/>
      <dgm:spPr/>
    </dgm:pt>
    <dgm:pt modelId="{B41D0A54-EABB-4B1B-AB30-61B5EEA4EF58}" type="pres">
      <dgm:prSet presAssocID="{D76D956F-C2E8-432D-A3C2-4712E228D167}" presName="composite" presStyleCnt="0"/>
      <dgm:spPr/>
    </dgm:pt>
    <dgm:pt modelId="{E13DE058-FDE8-4C50-934B-A9F20566C8FD}" type="pres">
      <dgm:prSet presAssocID="{D76D956F-C2E8-432D-A3C2-4712E228D16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CD50B1-D361-4532-8EE6-552A73A17E6F}" type="pres">
      <dgm:prSet presAssocID="{D76D956F-C2E8-432D-A3C2-4712E228D16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D6B0BD3-2534-7742-9F7A-F83C57BE9401}" type="presOf" srcId="{EF7F82A8-DBD5-4596-9D74-3684E1EBA814}" destId="{F8CD50B1-D361-4532-8EE6-552A73A17E6F}" srcOrd="0" destOrd="0" presId="urn:microsoft.com/office/officeart/2005/8/layout/chevron2"/>
    <dgm:cxn modelId="{FFBA1E6E-9144-468D-B10B-336C77486AE2}" srcId="{A0D0D2C2-4D92-45D7-843C-85A08C8B50CB}" destId="{86D7CF71-A1EC-4E4F-B772-1BDAC2662FD0}" srcOrd="0" destOrd="0" parTransId="{77D1BC1C-C8F9-436B-A84F-E33F5D98B24F}" sibTransId="{601F9E45-2536-4AEE-A2BF-C97CAC451254}"/>
    <dgm:cxn modelId="{D1060E82-D027-421D-9C8C-F013390AC390}" srcId="{E5E078F8-6EBB-411D-90A5-6AA515CBC10D}" destId="{430920F9-01E6-4B46-BD2B-F2DCA3D2C518}" srcOrd="1" destOrd="0" parTransId="{F88FA274-B563-44C7-BEFA-E7FC984832A4}" sibTransId="{75FB426A-8A71-48AB-B250-0D3504ACB01B}"/>
    <dgm:cxn modelId="{6559FBBA-2060-471C-8E66-91057D05F4E8}" srcId="{D3752539-F464-417B-85BE-E5AA67C17ECA}" destId="{D76D956F-C2E8-432D-A3C2-4712E228D167}" srcOrd="2" destOrd="0" parTransId="{B74B88B1-6CA6-4362-B9AA-7D077FE3F73D}" sibTransId="{DCDF9AC6-92E9-4D84-85EA-192D545EA640}"/>
    <dgm:cxn modelId="{A6AE02FF-7898-4C17-BE5D-1C11C1E555F2}" srcId="{D3752539-F464-417B-85BE-E5AA67C17ECA}" destId="{E5E078F8-6EBB-411D-90A5-6AA515CBC10D}" srcOrd="0" destOrd="0" parTransId="{7EC9E4F3-5318-409F-912C-FAB212708DAC}" sibTransId="{E288D176-9B0D-4D4E-9E56-4E2540C04975}"/>
    <dgm:cxn modelId="{71C908A6-F760-4847-B378-30A6AC5B2FFE}" type="presOf" srcId="{0F9CF597-7B5D-48E0-85A9-6E3E5603D197}" destId="{F14E85F7-6629-41C2-8AFF-3A2C1030692A}" srcOrd="0" destOrd="1" presId="urn:microsoft.com/office/officeart/2005/8/layout/chevron2"/>
    <dgm:cxn modelId="{C0D401B6-35E1-3747-BA8B-D37A36089041}" type="presOf" srcId="{430920F9-01E6-4B46-BD2B-F2DCA3D2C518}" destId="{D2B28F41-F869-493F-AEE0-8417C0C90A56}" srcOrd="0" destOrd="1" presId="urn:microsoft.com/office/officeart/2005/8/layout/chevron2"/>
    <dgm:cxn modelId="{83A84D74-23DC-CC49-A624-C1AE59094DF6}" type="presOf" srcId="{D76D956F-C2E8-432D-A3C2-4712E228D167}" destId="{E13DE058-FDE8-4C50-934B-A9F20566C8FD}" srcOrd="0" destOrd="0" presId="urn:microsoft.com/office/officeart/2005/8/layout/chevron2"/>
    <dgm:cxn modelId="{C2409A1F-3B1A-064A-A19B-E527D60E4A11}" type="presOf" srcId="{E5E078F8-6EBB-411D-90A5-6AA515CBC10D}" destId="{FC8C0383-9EA0-4092-94C4-5D02656CD7A3}" srcOrd="0" destOrd="0" presId="urn:microsoft.com/office/officeart/2005/8/layout/chevron2"/>
    <dgm:cxn modelId="{21335C5D-B169-4C49-8056-7A1450003A8E}" srcId="{A0D0D2C2-4D92-45D7-843C-85A08C8B50CB}" destId="{0F9CF597-7B5D-48E0-85A9-6E3E5603D197}" srcOrd="1" destOrd="0" parTransId="{2532E265-C8C2-4322-8260-55B068316569}" sibTransId="{42DFBD0B-9A70-48D1-BB09-780F6B923624}"/>
    <dgm:cxn modelId="{D728DC06-DA14-46D8-BCE8-7DA380D92048}" srcId="{E5E078F8-6EBB-411D-90A5-6AA515CBC10D}" destId="{BF048A55-1E58-4176-9A2C-496E306C4032}" srcOrd="0" destOrd="0" parTransId="{24797BDF-4BAC-4D9B-B4AA-DB370A26728D}" sibTransId="{C1E13328-EC93-4A32-BC13-FF02199AC27F}"/>
    <dgm:cxn modelId="{D1542B49-BC4E-0D4D-A516-F0790F595649}" type="presOf" srcId="{D3752539-F464-417B-85BE-E5AA67C17ECA}" destId="{DCB4E07C-9F27-4847-AD52-BE320A0AB7A4}" srcOrd="0" destOrd="0" presId="urn:microsoft.com/office/officeart/2005/8/layout/chevron2"/>
    <dgm:cxn modelId="{F001A7AA-31DC-5142-99FB-1D0FBFA75BCA}" type="presOf" srcId="{A0D0D2C2-4D92-45D7-843C-85A08C8B50CB}" destId="{0EE2B27B-1C90-495F-91E9-1A89730A475D}" srcOrd="0" destOrd="0" presId="urn:microsoft.com/office/officeart/2005/8/layout/chevron2"/>
    <dgm:cxn modelId="{F6CAF3A9-B4F7-4251-A667-5BE00FD5ED38}" srcId="{D3752539-F464-417B-85BE-E5AA67C17ECA}" destId="{A0D0D2C2-4D92-45D7-843C-85A08C8B50CB}" srcOrd="1" destOrd="0" parTransId="{FA64F1A1-66E7-4520-971A-137BDF281235}" sibTransId="{ABC38C43-B05E-4A8C-B458-98CA4EF21744}"/>
    <dgm:cxn modelId="{48951FCD-BA4D-724B-86F5-AC2E96772D19}" type="presOf" srcId="{BF048A55-1E58-4176-9A2C-496E306C4032}" destId="{D2B28F41-F869-493F-AEE0-8417C0C90A56}" srcOrd="0" destOrd="0" presId="urn:microsoft.com/office/officeart/2005/8/layout/chevron2"/>
    <dgm:cxn modelId="{064F082A-5FA1-4F7B-9510-073593C210C5}" srcId="{D76D956F-C2E8-432D-A3C2-4712E228D167}" destId="{EF7F82A8-DBD5-4596-9D74-3684E1EBA814}" srcOrd="0" destOrd="0" parTransId="{0E770EB8-5AEB-4F2E-9108-51A713949831}" sibTransId="{5F4E1C91-CC42-4373-A743-B6AD9F202A8C}"/>
    <dgm:cxn modelId="{F57F926A-E7C4-3143-A5FD-54315D56626B}" type="presOf" srcId="{86D7CF71-A1EC-4E4F-B772-1BDAC2662FD0}" destId="{F14E85F7-6629-41C2-8AFF-3A2C1030692A}" srcOrd="0" destOrd="0" presId="urn:microsoft.com/office/officeart/2005/8/layout/chevron2"/>
    <dgm:cxn modelId="{1956C7C2-BF9A-A345-9AAD-381C26AE03DC}" type="presParOf" srcId="{DCB4E07C-9F27-4847-AD52-BE320A0AB7A4}" destId="{DED330EC-6E6B-41B9-8455-FFF2CDD6B927}" srcOrd="0" destOrd="0" presId="urn:microsoft.com/office/officeart/2005/8/layout/chevron2"/>
    <dgm:cxn modelId="{B1CC2ECC-D9F6-1047-8CAB-E2E300555F4A}" type="presParOf" srcId="{DED330EC-6E6B-41B9-8455-FFF2CDD6B927}" destId="{FC8C0383-9EA0-4092-94C4-5D02656CD7A3}" srcOrd="0" destOrd="0" presId="urn:microsoft.com/office/officeart/2005/8/layout/chevron2"/>
    <dgm:cxn modelId="{1B5FC759-BEFC-1647-9438-1A9615667A41}" type="presParOf" srcId="{DED330EC-6E6B-41B9-8455-FFF2CDD6B927}" destId="{D2B28F41-F869-493F-AEE0-8417C0C90A56}" srcOrd="1" destOrd="0" presId="urn:microsoft.com/office/officeart/2005/8/layout/chevron2"/>
    <dgm:cxn modelId="{7EC27CAE-D535-0E48-BA38-61C98AD54B45}" type="presParOf" srcId="{DCB4E07C-9F27-4847-AD52-BE320A0AB7A4}" destId="{46A982ED-A7C0-4566-A6C9-E756249F3ACE}" srcOrd="1" destOrd="0" presId="urn:microsoft.com/office/officeart/2005/8/layout/chevron2"/>
    <dgm:cxn modelId="{E37CD317-78AF-A94A-8E11-250670A9C2F1}" type="presParOf" srcId="{DCB4E07C-9F27-4847-AD52-BE320A0AB7A4}" destId="{102FA30F-1A35-4BCD-BDE2-E04C4BDCA5D1}" srcOrd="2" destOrd="0" presId="urn:microsoft.com/office/officeart/2005/8/layout/chevron2"/>
    <dgm:cxn modelId="{4268A111-C02D-C140-BF22-A7A7BA618A45}" type="presParOf" srcId="{102FA30F-1A35-4BCD-BDE2-E04C4BDCA5D1}" destId="{0EE2B27B-1C90-495F-91E9-1A89730A475D}" srcOrd="0" destOrd="0" presId="urn:microsoft.com/office/officeart/2005/8/layout/chevron2"/>
    <dgm:cxn modelId="{FCFC10FE-B1E9-404A-9A96-7E31DEE943E1}" type="presParOf" srcId="{102FA30F-1A35-4BCD-BDE2-E04C4BDCA5D1}" destId="{F14E85F7-6629-41C2-8AFF-3A2C1030692A}" srcOrd="1" destOrd="0" presId="urn:microsoft.com/office/officeart/2005/8/layout/chevron2"/>
    <dgm:cxn modelId="{F3824200-7350-BF4C-8CD7-2AB98FC244BB}" type="presParOf" srcId="{DCB4E07C-9F27-4847-AD52-BE320A0AB7A4}" destId="{D48EE936-AD82-4908-91B5-D9B0DCB9C760}" srcOrd="3" destOrd="0" presId="urn:microsoft.com/office/officeart/2005/8/layout/chevron2"/>
    <dgm:cxn modelId="{4A507C28-C7FC-AB49-9178-CCC8A39675C9}" type="presParOf" srcId="{DCB4E07C-9F27-4847-AD52-BE320A0AB7A4}" destId="{B41D0A54-EABB-4B1B-AB30-61B5EEA4EF58}" srcOrd="4" destOrd="0" presId="urn:microsoft.com/office/officeart/2005/8/layout/chevron2"/>
    <dgm:cxn modelId="{8B22BAA8-CD5D-8B43-870E-9C15058AAFCE}" type="presParOf" srcId="{B41D0A54-EABB-4B1B-AB30-61B5EEA4EF58}" destId="{E13DE058-FDE8-4C50-934B-A9F20566C8FD}" srcOrd="0" destOrd="0" presId="urn:microsoft.com/office/officeart/2005/8/layout/chevron2"/>
    <dgm:cxn modelId="{7D92824D-69E0-2A45-863E-4739BD7D7F02}" type="presParOf" srcId="{B41D0A54-EABB-4B1B-AB30-61B5EEA4EF58}" destId="{F8CD50B1-D361-4532-8EE6-552A73A17E6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0.30435</cdr:x>
      <cdr:y>0.40983</cdr:y>
    </cdr:from>
    <cdr:to>
      <cdr:x>0.4654</cdr:x>
      <cdr:y>0.59222</cdr:y>
    </cdr:to>
    <cdr:sp macro="" textlink="">
      <cdr:nvSpPr>
        <cdr:cNvPr id="2" name="Прямоугольник 1"/>
        <cdr:cNvSpPr/>
      </cdr:nvSpPr>
      <cdr:spPr>
        <a:xfrm xmlns:a="http://schemas.openxmlformats.org/drawingml/2006/main">
          <a:off x="1512168" y="2074783"/>
          <a:ext cx="800219" cy="923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91440" tIns="45720" rIns="91440" bIns="45720">
          <a:spAutoFit/>
        </a:bodyPr>
        <a:lstStyle xmlns:a="http://schemas.openxmlformats.org/drawingml/2006/main">
          <a:defPPr>
            <a:defRPr lang="sk-SK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5400" b="1" cap="none" spc="0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%</a:t>
          </a:r>
          <a:endParaRPr lang="ru-RU" sz="5400" b="1" cap="none" spc="0" dirty="0">
            <a:ln w="10541" cmpd="sng">
              <a:solidFill>
                <a:srgbClr val="7D7D7D">
                  <a:tint val="100000"/>
                  <a:shade val="100000"/>
                  <a:satMod val="110000"/>
                </a:srgbClr>
              </a:solidFill>
              <a:prstDash val="solid"/>
            </a:ln>
            <a:gradFill>
              <a:gsLst>
                <a:gs pos="0">
                  <a:srgbClr val="FFFFFF">
                    <a:tint val="40000"/>
                    <a:satMod val="250000"/>
                  </a:srgbClr>
                </a:gs>
                <a:gs pos="9000">
                  <a:srgbClr val="FFFFFF">
                    <a:tint val="52000"/>
                    <a:satMod val="300000"/>
                  </a:srgbClr>
                </a:gs>
                <a:gs pos="50000">
                  <a:srgbClr val="FFFFFF">
                    <a:shade val="20000"/>
                    <a:satMod val="300000"/>
                  </a:srgbClr>
                </a:gs>
                <a:gs pos="79000">
                  <a:srgbClr val="FFFFFF">
                    <a:tint val="52000"/>
                    <a:satMod val="300000"/>
                  </a:srgbClr>
                </a:gs>
                <a:gs pos="100000">
                  <a:srgbClr val="FFFFFF">
                    <a:tint val="40000"/>
                    <a:satMod val="250000"/>
                  </a:srgbClr>
                </a:gs>
              </a:gsLst>
              <a:lin ang="5400000"/>
            </a:gradFill>
            <a:effectLst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0.29054</cdr:x>
      <cdr:y>0.41145</cdr:y>
    </cdr:from>
    <cdr:to>
      <cdr:x>0.44072</cdr:x>
      <cdr:y>0.59445</cdr:y>
    </cdr:to>
    <cdr:sp macro="" textlink="">
      <cdr:nvSpPr>
        <cdr:cNvPr id="2" name="Прямоугольник 1"/>
        <cdr:cNvSpPr/>
      </cdr:nvSpPr>
      <cdr:spPr>
        <a:xfrm xmlns:a="http://schemas.openxmlformats.org/drawingml/2006/main">
          <a:off x="1548173" y="2076040"/>
          <a:ext cx="800248" cy="92335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91440" tIns="45720" rIns="91440" bIns="45720">
          <a:spAutoFit/>
        </a:bodyPr>
        <a:lstStyle xmlns:a="http://schemas.openxmlformats.org/drawingml/2006/main">
          <a:defPPr>
            <a:defRPr lang="sk-SK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5400" b="1" cap="none" spc="0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rPr>
            <a:t>%</a:t>
          </a:r>
          <a:endParaRPr lang="ru-RU" sz="5400" b="1" cap="none" spc="0" dirty="0">
            <a:ln w="10541" cmpd="sng">
              <a:solidFill>
                <a:srgbClr val="7D7D7D">
                  <a:tint val="100000"/>
                  <a:shade val="100000"/>
                  <a:satMod val="110000"/>
                </a:srgbClr>
              </a:solidFill>
              <a:prstDash val="solid"/>
            </a:ln>
            <a:gradFill>
              <a:gsLst>
                <a:gs pos="0">
                  <a:srgbClr val="FFFFFF">
                    <a:tint val="40000"/>
                    <a:satMod val="250000"/>
                  </a:srgbClr>
                </a:gs>
                <a:gs pos="9000">
                  <a:srgbClr val="FFFFFF">
                    <a:tint val="52000"/>
                    <a:satMod val="300000"/>
                  </a:srgbClr>
                </a:gs>
                <a:gs pos="50000">
                  <a:srgbClr val="FFFFFF">
                    <a:shade val="20000"/>
                    <a:satMod val="300000"/>
                  </a:srgbClr>
                </a:gs>
                <a:gs pos="79000">
                  <a:srgbClr val="FFFFFF">
                    <a:tint val="52000"/>
                    <a:satMod val="300000"/>
                  </a:srgbClr>
                </a:gs>
                <a:gs pos="100000">
                  <a:srgbClr val="FFFFFF">
                    <a:tint val="40000"/>
                    <a:satMod val="250000"/>
                  </a:srgbClr>
                </a:gs>
              </a:gsLst>
              <a:lin ang="5400000"/>
            </a:gradFill>
            <a:effectLst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F59B9-43F2-41AA-B98F-DD8F80C58A43}" type="datetimeFigureOut">
              <a:rPr lang="sk-SK" smtClean="0"/>
              <a:pPr/>
              <a:t>10. 5. 2011</a:t>
            </a:fld>
            <a:endParaRPr lang="sk-SK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364EA-9617-4C53-A769-E393DABC720F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2546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6E901-EA02-4F63-8682-41DF17118532}" type="datetimeFigureOut">
              <a:rPr lang="sk-SK" smtClean="0"/>
              <a:pPr/>
              <a:t>10. 5. 2011</a:t>
            </a:fld>
            <a:endParaRPr lang="sk-SK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89499-0669-42B8-A903-00B768D8D86A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368049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Pierre Marc</a:t>
            </a:r>
            <a:r>
              <a:rPr lang="en-US" baseline="0" dirty="0" smtClean="0"/>
              <a:t> – text in 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58227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GINA = Graphical Identification and Authentication</a:t>
            </a:r>
          </a:p>
          <a:p>
            <a:endParaRPr lang="en-US" dirty="0" smtClean="0"/>
          </a:p>
          <a:p>
            <a:r>
              <a:rPr lang="en-US" b="1" dirty="0" smtClean="0"/>
              <a:t>The attacker can then use these credentials to access</a:t>
            </a:r>
            <a:r>
              <a:rPr lang="en-US" b="1" baseline="0" dirty="0" smtClean="0"/>
              <a:t> the infected system… 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(XP doesn’t have Terminal services – </a:t>
            </a:r>
            <a:r>
              <a:rPr lang="sk-SK" b="0" baseline="0" dirty="0" err="1" smtClean="0"/>
              <a:t>Thanks</a:t>
            </a:r>
            <a:r>
              <a:rPr lang="sk-SK" b="0" baseline="0" dirty="0" smtClean="0"/>
              <a:t> to </a:t>
            </a:r>
            <a:r>
              <a:rPr lang="sk-SK" b="0" baseline="0" dirty="0" err="1" smtClean="0"/>
              <a:t>BeTwin</a:t>
            </a:r>
            <a:r>
              <a:rPr lang="sk-SK" b="0" baseline="0" dirty="0" smtClean="0"/>
              <a:t> </a:t>
            </a:r>
            <a:r>
              <a:rPr lang="sk-SK" b="0" baseline="0" dirty="0" err="1" smtClean="0"/>
              <a:t>component</a:t>
            </a:r>
            <a:r>
              <a:rPr lang="sk-SK" b="0" baseline="0" dirty="0" smtClean="0"/>
              <a:t> </a:t>
            </a:r>
            <a:r>
              <a:rPr lang="en-US" b="0" baseline="0" dirty="0" smtClean="0"/>
              <a:t>user </a:t>
            </a:r>
            <a:r>
              <a:rPr lang="sk-SK" b="1" baseline="0" dirty="0" err="1" smtClean="0"/>
              <a:t>doesn</a:t>
            </a:r>
            <a:r>
              <a:rPr lang="en-US" b="1" baseline="0" dirty="0" smtClean="0"/>
              <a:t>’t</a:t>
            </a:r>
            <a:r>
              <a:rPr lang="sk-SK" b="1" baseline="0" dirty="0" smtClean="0"/>
              <a:t> get</a:t>
            </a:r>
            <a:r>
              <a:rPr lang="en-US" b="1" baseline="0" dirty="0" smtClean="0"/>
              <a:t> logged out</a:t>
            </a:r>
            <a:r>
              <a:rPr lang="en-US" b="0" baseline="0" dirty="0" smtClean="0"/>
              <a:t>.)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32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37196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out:</a:t>
            </a:r>
            <a:endParaRPr lang="sk-SK" dirty="0" smtClean="0"/>
          </a:p>
          <a:p>
            <a:r>
              <a:rPr lang="sk-SK" dirty="0" smtClean="0"/>
              <a:t>R:</a:t>
            </a:r>
            <a:r>
              <a:rPr lang="sk-SK" baseline="0" dirty="0" smtClean="0"/>
              <a:t> </a:t>
            </a:r>
            <a:r>
              <a:rPr lang="sk-SK" baseline="0" dirty="0" err="1" smtClean="0"/>
              <a:t>remember</a:t>
            </a:r>
            <a:r>
              <a:rPr lang="sk-SK" baseline="0" dirty="0" smtClean="0"/>
              <a:t> R </a:t>
            </a:r>
            <a:r>
              <a:rPr lang="sk-SK" baseline="0" dirty="0" err="1" smtClean="0"/>
              <a:t>from</a:t>
            </a:r>
            <a:r>
              <a:rPr lang="sk-SK" baseline="0" dirty="0" smtClean="0"/>
              <a:t> </a:t>
            </a:r>
            <a:r>
              <a:rPr lang="sk-SK" baseline="0" dirty="0" err="1" smtClean="0"/>
              <a:t>before</a:t>
            </a:r>
            <a:r>
              <a:rPr lang="sk-SK" baseline="0" dirty="0" smtClean="0"/>
              <a:t>?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T: </a:t>
            </a:r>
            <a:r>
              <a:rPr lang="en-US" b="1" dirty="0" err="1" smtClean="0"/>
              <a:t>BeTwin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backconnection</a:t>
            </a:r>
            <a:r>
              <a:rPr lang="en-US" b="1" baseline="0" dirty="0" smtClean="0"/>
              <a:t> initialization </a:t>
            </a:r>
            <a:r>
              <a:rPr lang="en-US" b="0" baseline="0" dirty="0" smtClean="0"/>
              <a:t>used to bypass NAT</a:t>
            </a:r>
            <a:endParaRPr lang="ru-RU" b="1" dirty="0" smtClean="0"/>
          </a:p>
          <a:p>
            <a:r>
              <a:rPr lang="en-US" dirty="0" smtClean="0"/>
              <a:t>U: update…next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33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97312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Former title: </a:t>
            </a:r>
            <a:r>
              <a:rPr lang="en-US" sz="1200" b="1" spc="0" dirty="0" smtClean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en-US" sz="1200" b="1" spc="0" dirty="0" err="1" smtClean="0">
                <a:solidFill>
                  <a:schemeClr val="bg1"/>
                </a:solidFill>
                <a:latin typeface="Fedra Sans Alt Pro Medium" pitchFamily="34" charset="0"/>
              </a:rPr>
              <a:t>Agent.SGJ</a:t>
            </a:r>
            <a:r>
              <a:rPr lang="en-US" sz="1200" b="1" spc="0" dirty="0" smtClean="0">
                <a:solidFill>
                  <a:schemeClr val="bg1"/>
                </a:solidFill>
                <a:latin typeface="Fedra Sans Alt Pro Medium" pitchFamily="34" charset="0"/>
              </a:rPr>
              <a:t> after executing update command get new dropper with embedded new configuration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34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3178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7363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Win32/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Sheldor</a:t>
            </a:r>
            <a:r>
              <a:rPr lang="en-US" b="1" dirty="0" smtClean="0">
                <a:solidFill>
                  <a:schemeClr val="tx1"/>
                </a:solidFill>
              </a:rPr>
              <a:t> – it’s new effective backdoor for stealing your money</a:t>
            </a:r>
            <a:endParaRPr lang="en-US" dirty="0" smtClean="0"/>
          </a:p>
        </p:txBody>
      </p:sp>
      <p:sp>
        <p:nvSpPr>
          <p:cNvPr id="527364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8AA68D-1C21-4BEA-864D-973162BE2450}" type="slidenum">
              <a:rPr lang="sk-SK">
                <a:solidFill>
                  <a:srgbClr val="000000"/>
                </a:solidFill>
              </a:rPr>
              <a:pPr/>
              <a:t>35</a:t>
            </a:fld>
            <a:endParaRPr lang="sk-SK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Font typeface="Arial" pitchFamily="34" charset="0"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Since 2010</a:t>
            </a:r>
          </a:p>
          <a:p>
            <a:pPr marL="0" indent="0">
              <a:buClrTx/>
              <a:buFont typeface="Arial" pitchFamily="34" charset="0"/>
              <a:buNone/>
            </a:pPr>
            <a:r>
              <a:rPr lang="en-US" sz="1200" dirty="0" smtClean="0"/>
              <a:t>first samples were detected as </a:t>
            </a:r>
            <a:r>
              <a:rPr lang="en-US" sz="1200" b="1" dirty="0" smtClean="0"/>
              <a:t>June  2010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Font typeface="Arial" pitchFamily="34" charset="0"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Spread on cybercrime market</a:t>
            </a:r>
          </a:p>
          <a:p>
            <a:pPr marL="0" indent="0">
              <a:buClrTx/>
              <a:buNone/>
            </a:pPr>
            <a:r>
              <a:rPr lang="en-US" sz="1200" dirty="0" smtClean="0"/>
              <a:t>admin panel + bot builder average price in cybercrime market is </a:t>
            </a:r>
            <a:r>
              <a:rPr lang="en-US" sz="1200" b="1" dirty="0" smtClean="0"/>
              <a:t>2.500$</a:t>
            </a:r>
          </a:p>
          <a:p>
            <a:pPr marL="0" indent="0">
              <a:buClrTx/>
              <a:buFont typeface="Arial" pitchFamily="34" charset="0"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Have low detection rate for new modifications </a:t>
            </a:r>
          </a:p>
          <a:p>
            <a:pPr marL="0" indent="0">
              <a:buClrTx/>
              <a:buFont typeface="Arial" pitchFamily="34" charset="0"/>
              <a:buNone/>
            </a:pPr>
            <a:r>
              <a:rPr lang="en-US" sz="1200" dirty="0" smtClean="0"/>
              <a:t>use some tricks and signing legal components of </a:t>
            </a:r>
            <a:r>
              <a:rPr lang="en-US" sz="1200" dirty="0" err="1" smtClean="0"/>
              <a:t>TeamViewer</a:t>
            </a:r>
            <a:r>
              <a:rPr lang="en-US" sz="1200" dirty="0" smtClean="0"/>
              <a:t> for bypass AV detections</a:t>
            </a:r>
          </a:p>
          <a:p>
            <a:pPr marL="0" indent="0">
              <a:buClrTx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Can used for targeted attacks</a:t>
            </a:r>
          </a:p>
          <a:p>
            <a:pPr marL="0" indent="0">
              <a:buClrTx/>
              <a:buNone/>
            </a:pPr>
            <a:r>
              <a:rPr lang="en-US" sz="1200" dirty="0" smtClean="0"/>
              <a:t> well suited for targeted attacks to </a:t>
            </a:r>
            <a:r>
              <a:rPr lang="en-US" sz="1200" dirty="0" err="1" smtClean="0"/>
              <a:t>hiddenly</a:t>
            </a:r>
            <a:r>
              <a:rPr lang="en-US" sz="1200" dirty="0" smtClean="0"/>
              <a:t> steal critical information</a:t>
            </a:r>
          </a:p>
          <a:p>
            <a:endParaRPr lang="sk-SK" dirty="0" smtClean="0"/>
          </a:p>
          <a:p>
            <a:r>
              <a:rPr lang="sk-SK" dirty="0" smtClean="0"/>
              <a:t>LIKE </a:t>
            </a:r>
            <a:r>
              <a:rPr lang="sk-SK" dirty="0" err="1" smtClean="0"/>
              <a:t>RDPdoor</a:t>
            </a:r>
            <a:endParaRPr lang="sk-SK" dirty="0" smtClean="0"/>
          </a:p>
          <a:p>
            <a:pPr marL="0" indent="0">
              <a:buClrTx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Used in several targeted attacks on main companies </a:t>
            </a:r>
          </a:p>
          <a:p>
            <a:pPr marL="0" indent="0">
              <a:buClrTx/>
              <a:buNone/>
            </a:pPr>
            <a:r>
              <a:rPr lang="en-US" sz="1200" dirty="0" smtClean="0"/>
              <a:t>have real incidents with client-banks systems in main Russian companies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Bypassing secure storage of key information</a:t>
            </a:r>
          </a:p>
          <a:p>
            <a:pPr marL="0" indent="0">
              <a:buClrTx/>
              <a:buNone/>
            </a:pPr>
            <a:r>
              <a:rPr lang="en-US" sz="1200" dirty="0" err="1" smtClean="0"/>
              <a:t>controlles</a:t>
            </a:r>
            <a:r>
              <a:rPr lang="en-US" sz="1200" dirty="0" smtClean="0"/>
              <a:t> all actions on infected PC and all connected external devices (smartcards, flash cards …) </a:t>
            </a:r>
          </a:p>
          <a:p>
            <a:pPr marL="0" indent="0">
              <a:buClrTx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Use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</a:rPr>
              <a:t>Teamviewer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 cloud for remote connections  </a:t>
            </a:r>
          </a:p>
          <a:p>
            <a:pPr marL="0" indent="0">
              <a:buClrTx/>
              <a:buNone/>
            </a:pPr>
            <a:r>
              <a:rPr lang="en-US" sz="1200" dirty="0" smtClean="0"/>
              <a:t>all connections to infected PC going over </a:t>
            </a:r>
            <a:r>
              <a:rPr lang="en-US" sz="1200" dirty="0" err="1" smtClean="0"/>
              <a:t>Teamviewer</a:t>
            </a:r>
            <a:r>
              <a:rPr lang="en-US" sz="1200" dirty="0" smtClean="0"/>
              <a:t> cloud and adds another level of anonymity</a:t>
            </a:r>
          </a:p>
          <a:p>
            <a:pPr marL="0" indent="0">
              <a:buClrTx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Use legal software for remote connections</a:t>
            </a:r>
          </a:p>
          <a:p>
            <a:pPr marL="0" indent="0">
              <a:buClrTx/>
              <a:buNone/>
            </a:pPr>
            <a:r>
              <a:rPr lang="en-US" sz="1200" dirty="0" smtClean="0"/>
              <a:t>to access remote systems uses signed components of </a:t>
            </a:r>
            <a:r>
              <a:rPr lang="en-US" sz="1200" dirty="0" err="1" smtClean="0"/>
              <a:t>TeamViewer</a:t>
            </a:r>
            <a:endParaRPr lang="en-US" sz="12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36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2270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Similar prevalence: Top 3 as</a:t>
            </a:r>
            <a:r>
              <a:rPr lang="en-US" baseline="0" dirty="0" smtClean="0"/>
              <a:t> before - </a:t>
            </a:r>
            <a:r>
              <a:rPr lang="en-US" dirty="0" smtClean="0"/>
              <a:t>Russia,</a:t>
            </a:r>
            <a:r>
              <a:rPr lang="en-US" baseline="0" dirty="0" smtClean="0"/>
              <a:t> Ukraine &amp; Kazakhstan have similar banking systems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37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16705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38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62669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 functionality</a:t>
            </a:r>
            <a:r>
              <a:rPr lang="en-US" b="1" baseline="0" dirty="0" smtClean="0"/>
              <a:t> of the malicious DLL:</a:t>
            </a:r>
          </a:p>
          <a:p>
            <a:pPr marL="171450" indent="-171450">
              <a:buFont typeface="Arial"/>
              <a:buChar char="•"/>
            </a:pPr>
            <a:r>
              <a:rPr lang="en-US" b="1" baseline="0" dirty="0" smtClean="0"/>
              <a:t>Communicate with C&amp;C</a:t>
            </a:r>
          </a:p>
          <a:p>
            <a:pPr marL="171450" indent="-171450">
              <a:buFont typeface="Arial"/>
              <a:buChar char="•"/>
            </a:pPr>
            <a:r>
              <a:rPr lang="en-US" b="1" baseline="0" dirty="0" smtClean="0"/>
              <a:t>Process bot commands</a:t>
            </a:r>
            <a:endParaRPr lang="en-US" dirty="0" smtClean="0"/>
          </a:p>
          <a:p>
            <a:endParaRPr lang="en-US" dirty="0" smtClean="0"/>
          </a:p>
          <a:p>
            <a:r>
              <a:rPr lang="sk-SK" b="1" dirty="0" err="1" smtClean="0"/>
              <a:t>Mention</a:t>
            </a:r>
            <a:r>
              <a:rPr lang="sk-SK" b="1" dirty="0" smtClean="0"/>
              <a:t>:</a:t>
            </a:r>
            <a:r>
              <a:rPr lang="sk-SK" b="1" baseline="0" dirty="0" smtClean="0"/>
              <a:t> new </a:t>
            </a:r>
            <a:r>
              <a:rPr lang="sk-SK" b="1" baseline="0" dirty="0" err="1" smtClean="0"/>
              <a:t>version</a:t>
            </a:r>
            <a:r>
              <a:rPr lang="sk-SK" b="1" baseline="0" dirty="0" smtClean="0"/>
              <a:t> </a:t>
            </a:r>
            <a:r>
              <a:rPr lang="sk-SK" b="1" baseline="0" dirty="0" err="1" smtClean="0"/>
              <a:t>doesn</a:t>
            </a:r>
            <a:r>
              <a:rPr lang="en-US" b="1" baseline="0" dirty="0" smtClean="0"/>
              <a:t>’t use modified DLL, but makes in-memory hooks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39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09293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Mention: </a:t>
            </a:r>
            <a:r>
              <a:rPr lang="en-US" b="1" dirty="0" smtClean="0"/>
              <a:t>exec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="1" baseline="0" dirty="0" smtClean="0"/>
              <a:t>kill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42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08140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0" dirty="0" smtClean="0"/>
              <a:t>Execute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43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5386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CHANGE:</a:t>
            </a:r>
            <a:r>
              <a:rPr lang="en-US" b="1" baseline="0" dirty="0" smtClean="0"/>
              <a:t> BUSTED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1608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7363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Win32/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Carberp</a:t>
            </a:r>
            <a:r>
              <a:rPr lang="en-US" b="1" dirty="0" smtClean="0">
                <a:solidFill>
                  <a:schemeClr val="tx1"/>
                </a:solidFill>
              </a:rPr>
              <a:t> is the new cybercrime king of Russia by information stealing</a:t>
            </a:r>
          </a:p>
          <a:p>
            <a:pPr>
              <a:spcBef>
                <a:spcPct val="0"/>
              </a:spcBef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endParaRPr lang="en-US" b="1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SAY: king of Russian information stealing </a:t>
            </a:r>
            <a:r>
              <a:rPr lang="en-US" b="1" dirty="0" err="1" smtClean="0">
                <a:solidFill>
                  <a:schemeClr val="tx1"/>
                </a:solidFill>
              </a:rPr>
              <a:t>trojans</a:t>
            </a:r>
            <a:endParaRPr lang="sk-SK" dirty="0" smtClean="0"/>
          </a:p>
          <a:p>
            <a:pPr>
              <a:spcBef>
                <a:spcPct val="0"/>
              </a:spcBef>
            </a:pPr>
            <a:endParaRPr lang="sk-SK" dirty="0" smtClean="0"/>
          </a:p>
        </p:txBody>
      </p:sp>
      <p:sp>
        <p:nvSpPr>
          <p:cNvPr id="527364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8AA68D-1C21-4BEA-864D-973162BE2450}" type="slidenum">
              <a:rPr lang="sk-SK">
                <a:solidFill>
                  <a:srgbClr val="000000"/>
                </a:solidFill>
              </a:rPr>
              <a:pPr/>
              <a:t>45</a:t>
            </a:fld>
            <a:endParaRPr lang="sk-SK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None/>
            </a:pPr>
            <a:r>
              <a:rPr lang="en-US" sz="1200" dirty="0" smtClean="0"/>
              <a:t>first samples were detected as </a:t>
            </a:r>
            <a:r>
              <a:rPr lang="en-US" sz="1200" b="1" dirty="0" smtClean="0"/>
              <a:t>February 2010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endParaRPr lang="en-US" sz="1200" dirty="0" smtClean="0"/>
          </a:p>
          <a:p>
            <a:pPr marL="0" indent="0">
              <a:buClrTx/>
              <a:buNone/>
            </a:pPr>
            <a:r>
              <a:rPr lang="en-US" sz="1200" dirty="0" smtClean="0"/>
              <a:t>Average Cost of Admin panel + bot builder on the cybercrime market is </a:t>
            </a:r>
            <a:r>
              <a:rPr lang="en-US" sz="1200" b="1" dirty="0" smtClean="0"/>
              <a:t>9.000$ (depending on the modules included and support time)</a:t>
            </a:r>
          </a:p>
          <a:p>
            <a:pPr marL="0" indent="0">
              <a:buClrTx/>
              <a:buNone/>
            </a:pPr>
            <a:r>
              <a:rPr lang="en-US" sz="1200" b="1" dirty="0" smtClean="0"/>
              <a:t>NOT</a:t>
            </a:r>
            <a:r>
              <a:rPr lang="en-US" sz="1200" b="1" baseline="0" dirty="0" smtClean="0"/>
              <a:t> SOLD TO EVERYONE, ONLY TRUSTED CUSTOMERS, </a:t>
            </a:r>
            <a:r>
              <a:rPr lang="en-US" sz="1200" b="0" baseline="0" dirty="0" smtClean="0"/>
              <a:t>distributed through</a:t>
            </a:r>
            <a:r>
              <a:rPr lang="en-US" sz="1200" b="1" baseline="0" dirty="0" smtClean="0"/>
              <a:t> closed FORUMS</a:t>
            </a:r>
          </a:p>
          <a:p>
            <a:pPr marL="0" indent="0">
              <a:buClrTx/>
              <a:buNone/>
            </a:pPr>
            <a:endParaRPr lang="en-US" sz="1200" b="1" dirty="0" smtClean="0"/>
          </a:p>
          <a:p>
            <a:pPr marL="0" indent="0">
              <a:buClrTx/>
              <a:buNone/>
            </a:pPr>
            <a:r>
              <a:rPr lang="en-US" sz="1200" b="1" dirty="0" smtClean="0"/>
              <a:t>“automated” </a:t>
            </a:r>
            <a:r>
              <a:rPr lang="en-US" sz="1200" b="0" dirty="0" smtClean="0"/>
              <a:t>compared to previous two</a:t>
            </a:r>
          </a:p>
          <a:p>
            <a:pPr marL="0" indent="0">
              <a:buClrTx/>
              <a:buNone/>
            </a:pPr>
            <a:endParaRPr lang="en-US" sz="1200" b="1" dirty="0" smtClean="0"/>
          </a:p>
          <a:p>
            <a:pPr marL="0" indent="0">
              <a:buClrTx/>
              <a:buNone/>
            </a:pPr>
            <a:r>
              <a:rPr lang="en-US" sz="1200" dirty="0" smtClean="0"/>
              <a:t>One C&amp;C can collect information </a:t>
            </a:r>
            <a:r>
              <a:rPr lang="en-US" sz="1200" b="1" dirty="0" smtClean="0"/>
              <a:t>from thousands payment accounts </a:t>
            </a:r>
            <a:r>
              <a:rPr lang="en-US" sz="1200" dirty="0" smtClean="0"/>
              <a:t>(from real cases we have numbers with </a:t>
            </a:r>
            <a:r>
              <a:rPr lang="en-US" sz="1200" b="1" dirty="0" smtClean="0"/>
              <a:t>millions $$$</a:t>
            </a:r>
            <a:r>
              <a:rPr lang="en-US" sz="1200" dirty="0" smtClean="0"/>
              <a:t>)</a:t>
            </a:r>
          </a:p>
          <a:p>
            <a:pPr marL="0" indent="0">
              <a:buClrTx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Targeting on steal money from small business</a:t>
            </a:r>
          </a:p>
          <a:p>
            <a:pPr marL="0" indent="0">
              <a:buClrTx/>
              <a:buNone/>
            </a:pPr>
            <a:r>
              <a:rPr lang="en-US" sz="1100" dirty="0" smtClean="0"/>
              <a:t>steals money from special client-bank soft, which spread small business segment in Russia (has bad information security infrastructure)</a:t>
            </a:r>
          </a:p>
          <a:p>
            <a:pPr marL="0" indent="0">
              <a:buClrTx/>
              <a:buNone/>
            </a:pPr>
            <a:endParaRPr lang="en-US" sz="11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</a:rPr>
              <a:t>IE: WinInet.DLL</a:t>
            </a:r>
          </a:p>
          <a:p>
            <a:r>
              <a:rPr lang="en-US" b="1" dirty="0" smtClean="0"/>
              <a:t>Hooks SSL3.DLL </a:t>
            </a:r>
            <a:r>
              <a:rPr lang="en-US" b="1" dirty="0" err="1" smtClean="0"/>
              <a:t>FireFox</a:t>
            </a:r>
            <a:r>
              <a:rPr lang="en-US" b="1" dirty="0" smtClean="0"/>
              <a:t> DLL for intercepting SSL communication &lt;&lt;SAY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46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15326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 b="1" spc="0" dirty="0" smtClean="0">
                <a:latin typeface="Fedra Sans Alt Pro Medium" pitchFamily="34" charset="0"/>
              </a:rPr>
              <a:t>from takedown C&amp;C panel</a:t>
            </a:r>
            <a:endParaRPr lang="sk-SK" sz="1200" b="1" spc="0" dirty="0">
              <a:latin typeface="Fedra Sans Alt Pro Medium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48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83073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Between November and December: </a:t>
            </a:r>
            <a:r>
              <a:rPr lang="en-US" b="1" dirty="0" smtClean="0"/>
              <a:t>C&amp;C shutdown by</a:t>
            </a:r>
            <a:r>
              <a:rPr lang="en-US" b="1" baseline="0" dirty="0" smtClean="0"/>
              <a:t> Group-IB investigators &lt;&lt; ASK DMITRY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49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5032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in latest version,</a:t>
            </a:r>
            <a:r>
              <a:rPr lang="en-US" b="1" dirty="0" smtClean="0"/>
              <a:t> deletes user's Windows account &gt;&gt; This makes forensic analysis  harder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50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55415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Here’s an overview of the techniques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Carberp</a:t>
            </a:r>
            <a:r>
              <a:rPr lang="en-US" b="1" baseline="0" dirty="0" smtClean="0"/>
              <a:t> uses for self-protection…it also shows the additions made in newer versions of </a:t>
            </a:r>
            <a:r>
              <a:rPr lang="en-US" b="1" baseline="0" smtClean="0"/>
              <a:t>the malware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51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01762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 between two distribution channels:</a:t>
            </a:r>
          </a:p>
          <a:p>
            <a:pPr marL="228600" indent="-228600">
              <a:buAutoNum type="arabicPeriod"/>
            </a:pPr>
            <a:r>
              <a:rPr lang="en-US" dirty="0" smtClean="0"/>
              <a:t>They pay only for traffic</a:t>
            </a:r>
          </a:p>
          <a:p>
            <a:pPr marL="228600" indent="-228600">
              <a:buAutoNum type="arabicPeriod"/>
            </a:pPr>
            <a:r>
              <a:rPr lang="en-US" dirty="0" smtClean="0"/>
              <a:t>They</a:t>
            </a:r>
            <a:r>
              <a:rPr lang="en-US" baseline="0" dirty="0" smtClean="0"/>
              <a:t> pay per installation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BLACK</a:t>
            </a:r>
            <a:r>
              <a:rPr lang="en-US" baseline="0" dirty="0" smtClean="0"/>
              <a:t> HAT SEO, INFECT BLOGs - REDIRECT</a:t>
            </a:r>
            <a:endParaRPr lang="en-US" dirty="0" smtClean="0"/>
          </a:p>
          <a:p>
            <a:r>
              <a:rPr lang="en-US" dirty="0" smtClean="0"/>
              <a:t>Via drive-by downloads</a:t>
            </a:r>
          </a:p>
          <a:p>
            <a:r>
              <a:rPr lang="en-US" dirty="0" smtClean="0"/>
              <a:t>Many incidents using the IMPACT exploit</a:t>
            </a:r>
            <a:r>
              <a:rPr lang="en-US" baseline="0" dirty="0" smtClean="0"/>
              <a:t> pack used in closed 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52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64230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out: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Carberp</a:t>
            </a:r>
            <a:r>
              <a:rPr lang="en-US" b="1" dirty="0" smtClean="0"/>
              <a:t> NAME</a:t>
            </a:r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Prefix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LIVE column – you can see that this C&amp;C has been taken down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Commands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Menu – advanced </a:t>
            </a:r>
            <a:r>
              <a:rPr lang="en-US" dirty="0" err="1" smtClean="0"/>
              <a:t>command&amp;control</a:t>
            </a:r>
            <a:r>
              <a:rPr lang="en-US" dirty="0" smtClean="0"/>
              <a:t>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53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6254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Transaction</a:t>
            </a:r>
            <a:r>
              <a:rPr lang="en-US" baseline="0" dirty="0" smtClean="0"/>
              <a:t> limits to avoid suspicion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Rob Not only Russian banks – also HSBC UK, Netherlands, Germany, Latvia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54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3550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takedowns of</a:t>
            </a:r>
            <a:r>
              <a:rPr lang="en-US" baseline="0" dirty="0" smtClean="0"/>
              <a:t> the C&amp;C servers have </a:t>
            </a:r>
            <a:r>
              <a:rPr lang="en-US" b="1" baseline="0" dirty="0" smtClean="0"/>
              <a:t>yielded lots of stolen sensitive data</a:t>
            </a:r>
            <a:r>
              <a:rPr lang="en-US" baseline="0" dirty="0" smtClean="0"/>
              <a:t>. In this case </a:t>
            </a:r>
            <a:r>
              <a:rPr lang="en-US" b="1" dirty="0" smtClean="0"/>
              <a:t>over 7000 archives </a:t>
            </a:r>
            <a:r>
              <a:rPr lang="en-US" dirty="0" smtClean="0"/>
              <a:t>with stolen sensitive data have been recovered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55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5457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7363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smtClean="0"/>
          </a:p>
        </p:txBody>
      </p:sp>
      <p:sp>
        <p:nvSpPr>
          <p:cNvPr id="527364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8AA68D-1C21-4BEA-864D-973162BE2450}" type="slidenum">
              <a:rPr lang="sk-SK">
                <a:solidFill>
                  <a:srgbClr val="000000"/>
                </a:solidFill>
              </a:rPr>
              <a:pPr/>
              <a:t>24</a:t>
            </a:fld>
            <a:endParaRPr lang="sk-SK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spc="0" dirty="0" smtClean="0">
                <a:solidFill>
                  <a:schemeClr val="bg1"/>
                </a:solidFill>
                <a:latin typeface="Fedra Sans Alt Pro Medium" pitchFamily="34" charset="0"/>
              </a:rPr>
              <a:t>BS-client is</a:t>
            </a:r>
            <a:r>
              <a:rPr lang="en-US" sz="1200" b="1" spc="0" baseline="0" dirty="0" smtClean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1200" b="1" spc="0" dirty="0" smtClean="0">
                <a:solidFill>
                  <a:schemeClr val="bg1"/>
                </a:solidFill>
                <a:latin typeface="Fedra Sans Alt Pro Medium" pitchFamily="34" charset="0"/>
              </a:rPr>
              <a:t>internet banking software</a:t>
            </a:r>
            <a:endParaRPr lang="en-US" spc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56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17378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spc="0" dirty="0" err="1" smtClean="0">
                <a:solidFill>
                  <a:schemeClr val="bg1"/>
                </a:solidFill>
                <a:latin typeface="Fedra Sans Alt Pro Medium" pitchFamily="34" charset="0"/>
              </a:rPr>
              <a:t>CyberPlat</a:t>
            </a:r>
            <a:r>
              <a:rPr lang="en-US" sz="1200" b="1" spc="0" dirty="0" smtClean="0">
                <a:solidFill>
                  <a:schemeClr val="bg1"/>
                </a:solidFill>
                <a:latin typeface="Fedra Sans Alt Pro Medium" pitchFamily="34" charset="0"/>
              </a:rPr>
              <a:t> payment system – Russian PayPal</a:t>
            </a:r>
            <a:endParaRPr lang="en-US" spc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57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86170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0" dirty="0" err="1" smtClean="0">
                <a:solidFill>
                  <a:schemeClr val="bg1"/>
                </a:solidFill>
                <a:latin typeface="Fedra Sans Alt Pro Medium" pitchFamily="34" charset="0"/>
              </a:rPr>
              <a:t>iBank</a:t>
            </a:r>
            <a:r>
              <a:rPr lang="en-US" sz="1200" b="1" spc="0" dirty="0" smtClean="0">
                <a:solidFill>
                  <a:schemeClr val="bg1"/>
                </a:solidFill>
                <a:latin typeface="Fedra Sans Alt Pro Medium" pitchFamily="34" charset="0"/>
              </a:rPr>
              <a:t> internet banking system</a:t>
            </a:r>
            <a:endParaRPr lang="sk-SK" sz="1200" b="1" spc="0" dirty="0" smtClean="0">
              <a:solidFill>
                <a:schemeClr val="bg1"/>
              </a:solidFill>
              <a:latin typeface="Fedra Sans Alt Pro Medium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58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78358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0" dirty="0" err="1" smtClean="0">
                <a:solidFill>
                  <a:schemeClr val="bg1"/>
                </a:solidFill>
                <a:latin typeface="Fedra Sans Alt Pro Medium" pitchFamily="34" charset="0"/>
              </a:rPr>
              <a:t>SberBank</a:t>
            </a:r>
            <a:r>
              <a:rPr lang="en-US" sz="1200" b="1" spc="0" dirty="0" smtClean="0">
                <a:solidFill>
                  <a:schemeClr val="bg1"/>
                </a:solidFill>
                <a:latin typeface="Fedra Sans Alt Pro Medium" pitchFamily="34" charset="0"/>
              </a:rPr>
              <a:t> – Major Russian bank</a:t>
            </a:r>
            <a:endParaRPr lang="sk-SK" sz="1200" b="1" spc="0" dirty="0" smtClean="0">
              <a:solidFill>
                <a:schemeClr val="bg1"/>
              </a:solidFill>
              <a:latin typeface="Fedra Sans Alt Pro Medium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59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32560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0" dirty="0" err="1" smtClean="0">
                <a:solidFill>
                  <a:schemeClr val="bg1"/>
                </a:solidFill>
                <a:latin typeface="Fedra Sans Alt Pro Medium" pitchFamily="34" charset="0"/>
              </a:rPr>
              <a:t>UkrSibBank</a:t>
            </a:r>
            <a:r>
              <a:rPr lang="en-US" sz="1200" b="1" spc="0" dirty="0" smtClean="0">
                <a:solidFill>
                  <a:schemeClr val="bg1"/>
                </a:solidFill>
                <a:latin typeface="Fedra Sans Alt Pro Medium" pitchFamily="34" charset="0"/>
              </a:rPr>
              <a:t> internet banking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60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2136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Just</a:t>
            </a:r>
            <a:r>
              <a:rPr lang="en-US" sz="1600" b="1" baseline="0" dirty="0" smtClean="0">
                <a:solidFill>
                  <a:schemeClr val="accent6">
                    <a:lumMod val="50000"/>
                  </a:schemeClr>
                </a:solidFill>
              </a:rPr>
              <a:t> a couple of additional facts on </a:t>
            </a:r>
            <a:r>
              <a:rPr lang="en-US" sz="1600" b="1" baseline="0" dirty="0" err="1" smtClean="0">
                <a:solidFill>
                  <a:schemeClr val="accent6">
                    <a:lumMod val="50000"/>
                  </a:schemeClr>
                </a:solidFill>
              </a:rPr>
              <a:t>Carberp</a:t>
            </a:r>
            <a:r>
              <a:rPr lang="en-US" sz="1600" b="1" baseline="0" dirty="0" smtClean="0">
                <a:solidFill>
                  <a:schemeClr val="accent6">
                    <a:lumMod val="50000"/>
                  </a:schemeClr>
                </a:solidFill>
              </a:rPr>
              <a:t>:</a:t>
            </a:r>
            <a:endParaRPr lang="en-US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endParaRPr lang="en-US" sz="1600" b="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1600" b="0" dirty="0" smtClean="0">
                <a:solidFill>
                  <a:schemeClr val="accent6">
                    <a:lumMod val="50000"/>
                  </a:schemeClr>
                </a:solidFill>
              </a:rPr>
              <a:t>Cybercrime kit with multiple stealing techniques</a:t>
            </a:r>
          </a:p>
          <a:p>
            <a:pPr marL="0" indent="0">
              <a:buClrTx/>
              <a:buNone/>
            </a:pPr>
            <a:r>
              <a:rPr lang="en-US" sz="1200" b="1" dirty="0" smtClean="0"/>
              <a:t>a number of vectors to attack the Russian banks and payment systems have not previously encountered in other trojans</a:t>
            </a:r>
          </a:p>
          <a:p>
            <a:pPr marL="0" indent="0">
              <a:buClrTx/>
              <a:buNone/>
            </a:pPr>
            <a:endParaRPr lang="en-US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1600" b="0" dirty="0" smtClean="0">
                <a:solidFill>
                  <a:schemeClr val="accent6">
                    <a:lumMod val="50000"/>
                  </a:schemeClr>
                </a:solidFill>
              </a:rPr>
              <a:t>Since early 2010 targeting other regions too</a:t>
            </a:r>
          </a:p>
          <a:p>
            <a:pPr marL="0" indent="0">
              <a:buClrTx/>
              <a:buNone/>
            </a:pPr>
            <a:r>
              <a:rPr lang="en-US" sz="1200" b="1" dirty="0" smtClean="0"/>
              <a:t>now we are seeing an increase</a:t>
            </a:r>
            <a:r>
              <a:rPr lang="en-US" sz="1200" b="1" baseline="0" dirty="0" smtClean="0"/>
              <a:t> </a:t>
            </a:r>
            <a:r>
              <a:rPr lang="en-US" sz="1200" b="1" dirty="0" smtClean="0"/>
              <a:t>of sales in other regions of this cybercrime kit, but the number of incidents in Russia remains in first place</a:t>
            </a:r>
          </a:p>
          <a:p>
            <a:pPr marL="0" indent="0">
              <a:buClrTx/>
              <a:buNone/>
            </a:pPr>
            <a:endParaRPr lang="en-US" sz="1200" b="1" dirty="0" smtClean="0"/>
          </a:p>
          <a:p>
            <a:pPr marL="0" indent="0">
              <a:buClrTx/>
              <a:buNone/>
            </a:pPr>
            <a:r>
              <a:rPr lang="en-US" sz="1600" b="0" dirty="0" smtClean="0">
                <a:solidFill>
                  <a:schemeClr val="accent6">
                    <a:lumMod val="50000"/>
                  </a:schemeClr>
                </a:solidFill>
              </a:rPr>
              <a:t>Several independent cybercrime groups involved</a:t>
            </a:r>
          </a:p>
          <a:p>
            <a:pPr marL="0" indent="0">
              <a:buClrTx/>
              <a:buNone/>
            </a:pPr>
            <a:r>
              <a:rPr lang="en-US" sz="1200" b="1" dirty="0" smtClean="0"/>
              <a:t>The </a:t>
            </a:r>
            <a:r>
              <a:rPr lang="en-US" sz="1200" b="1" dirty="0" err="1" smtClean="0"/>
              <a:t>analysed</a:t>
            </a:r>
            <a:r>
              <a:rPr lang="en-US" sz="1200" b="1" baseline="0" dirty="0" smtClean="0"/>
              <a:t> </a:t>
            </a:r>
            <a:r>
              <a:rPr lang="en-US" sz="1200" b="1" dirty="0" err="1" smtClean="0"/>
              <a:t>Carberp</a:t>
            </a:r>
            <a:r>
              <a:rPr lang="en-US" sz="1200" b="1" dirty="0" smtClean="0"/>
              <a:t> samples show us that several independent Russian cybercrime groups are involved in its development</a:t>
            </a:r>
          </a:p>
          <a:p>
            <a:pPr marL="0" indent="0">
              <a:buClrTx/>
              <a:buNone/>
            </a:pPr>
            <a:endParaRPr lang="en-US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1600" b="0" dirty="0" smtClean="0">
                <a:solidFill>
                  <a:schemeClr val="accent6">
                    <a:lumMod val="50000"/>
                  </a:schemeClr>
                </a:solidFill>
              </a:rPr>
              <a:t>Joint investigation of Russian police, Group-IB and ESET</a:t>
            </a:r>
            <a:endParaRPr lang="en-US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The </a:t>
            </a: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</a:rPr>
              <a:t>Carberp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 cybercrime groups are under investigation</a:t>
            </a:r>
            <a:r>
              <a:rPr lang="en-US" sz="1600" b="1" baseline="0" dirty="0" smtClean="0">
                <a:solidFill>
                  <a:schemeClr val="accent6">
                    <a:lumMod val="50000"/>
                  </a:schemeClr>
                </a:solidFill>
              </a:rPr>
              <a:t> which is a joint operation</a:t>
            </a:r>
            <a:r>
              <a:rPr lang="en-US" sz="1200" dirty="0" smtClean="0"/>
              <a:t> </a:t>
            </a:r>
            <a:r>
              <a:rPr lang="en-US" sz="1200" b="1" dirty="0" smtClean="0"/>
              <a:t>with the participation of the Russian police supported by researchers from Group-IB and ESET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61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07614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COOPERATION</a:t>
            </a:r>
            <a:r>
              <a:rPr lang="en-US" b="1" baseline="0" dirty="0" smtClean="0"/>
              <a:t> BETWEEN MALWARE </a:t>
            </a:r>
            <a:r>
              <a:rPr lang="en-US" b="1" baseline="0" dirty="0" err="1" smtClean="0"/>
              <a:t>FAMILies</a:t>
            </a:r>
            <a:r>
              <a:rPr lang="en-US" b="1" baseline="0" dirty="0" smtClean="0"/>
              <a:t>: We’ve seen cases where </a:t>
            </a:r>
            <a:r>
              <a:rPr lang="en-US" b="1" baseline="0" dirty="0" err="1" smtClean="0"/>
              <a:t>Carberp</a:t>
            </a:r>
            <a:r>
              <a:rPr lang="en-US" b="1" baseline="0" dirty="0" smtClean="0"/>
              <a:t> downloaded </a:t>
            </a:r>
            <a:r>
              <a:rPr lang="en-US" b="1" baseline="0" dirty="0" err="1" smtClean="0"/>
              <a:t>Sheldor</a:t>
            </a:r>
            <a:r>
              <a:rPr lang="en-US" b="1" baseline="0" dirty="0" smtClean="0"/>
              <a:t> and vice-versa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62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017629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63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141890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64</a:t>
            </a:fld>
            <a:endParaRPr lang="sk-S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65</a:t>
            </a:fld>
            <a:endParaRPr lang="sk-S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Font typeface="Arial" pitchFamily="34" charset="0"/>
              <a:buNone/>
            </a:pPr>
            <a:endParaRPr lang="en-US" sz="16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25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2211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27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0245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7363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Win32/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RDPdoor</a:t>
            </a:r>
            <a:r>
              <a:rPr lang="en-US" b="1" dirty="0" smtClean="0">
                <a:solidFill>
                  <a:schemeClr val="tx1"/>
                </a:solidFill>
              </a:rPr>
              <a:t> or how to steal money using Microsoft Remote Desktop? </a:t>
            </a:r>
            <a:endParaRPr lang="sk-SK" dirty="0" smtClean="0"/>
          </a:p>
        </p:txBody>
      </p:sp>
      <p:sp>
        <p:nvSpPr>
          <p:cNvPr id="527364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8AA68D-1C21-4BEA-864D-973162BE2450}" type="slidenum">
              <a:rPr lang="sk-SK">
                <a:solidFill>
                  <a:srgbClr val="000000"/>
                </a:solidFill>
              </a:rPr>
              <a:pPr/>
              <a:t>28</a:t>
            </a:fld>
            <a:endParaRPr lang="sk-SK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1" dirty="0" smtClean="0"/>
              <a:t>TITLE:</a:t>
            </a:r>
            <a:r>
              <a:rPr lang="en-US" sz="1200" b="1" baseline="0" dirty="0" smtClean="0"/>
              <a:t> DO WE WANT THE FIRST SENTENCE???</a:t>
            </a:r>
            <a:endParaRPr lang="en-US" sz="1200" b="1" dirty="0" smtClean="0"/>
          </a:p>
          <a:p>
            <a:r>
              <a:rPr lang="en-US" sz="1200" b="0" dirty="0" smtClean="0"/>
              <a:t>For</a:t>
            </a:r>
            <a:r>
              <a:rPr lang="en-US" sz="1200" b="0" baseline="0" dirty="0" smtClean="0"/>
              <a:t> </a:t>
            </a:r>
            <a:r>
              <a:rPr lang="en-US" sz="1200" b="1" baseline="0" dirty="0" smtClean="0"/>
              <a:t>2000 bucks </a:t>
            </a:r>
            <a:r>
              <a:rPr lang="en-US" sz="1200" b="0" baseline="0" dirty="0" smtClean="0"/>
              <a:t>you get access to an </a:t>
            </a:r>
            <a:r>
              <a:rPr lang="en-US" sz="1200" b="1" baseline="0" dirty="0" smtClean="0"/>
              <a:t>admin panel </a:t>
            </a:r>
            <a:r>
              <a:rPr lang="en-US" sz="1200" b="0" baseline="0" dirty="0" smtClean="0"/>
              <a:t>and </a:t>
            </a:r>
            <a:r>
              <a:rPr lang="en-US" sz="1200" b="1" baseline="0" dirty="0" smtClean="0"/>
              <a:t>bot builder</a:t>
            </a:r>
            <a:r>
              <a:rPr lang="en-US" sz="1200" b="0" dirty="0" smtClean="0"/>
              <a:t>. If</a:t>
            </a:r>
            <a:r>
              <a:rPr lang="en-US" sz="1200" b="0" baseline="0" dirty="0" smtClean="0"/>
              <a:t> you </a:t>
            </a:r>
            <a:r>
              <a:rPr lang="en-US" sz="1200" b="1" baseline="0" dirty="0" smtClean="0"/>
              <a:t>pay extra </a:t>
            </a:r>
            <a:r>
              <a:rPr lang="en-US" sz="1200" b="0" baseline="0" dirty="0" smtClean="0"/>
              <a:t>you get support – meaning periodic </a:t>
            </a:r>
            <a:r>
              <a:rPr lang="en-US" sz="1200" b="1" baseline="0" dirty="0" smtClean="0"/>
              <a:t>updates - undetected variants</a:t>
            </a:r>
            <a:r>
              <a:rPr lang="sk-SK" sz="1200" b="1" baseline="0" dirty="0" smtClean="0"/>
              <a:t> </a:t>
            </a:r>
            <a:r>
              <a:rPr lang="sk-SK" sz="1200" b="0" baseline="0" dirty="0" smtClean="0"/>
              <a:t>– </a:t>
            </a:r>
            <a:r>
              <a:rPr lang="sk-SK" sz="1200" b="0" baseline="0" dirty="0" err="1" smtClean="0"/>
              <a:t>repacked</a:t>
            </a:r>
            <a:r>
              <a:rPr lang="sk-SK" sz="1200" b="0" baseline="0" dirty="0" smtClean="0"/>
              <a:t> </a:t>
            </a:r>
            <a:r>
              <a:rPr lang="sk-SK" sz="1200" b="0" baseline="0" dirty="0" err="1" smtClean="0"/>
              <a:t>for</a:t>
            </a:r>
            <a:r>
              <a:rPr lang="sk-SK" sz="1200" b="0" baseline="0" dirty="0" smtClean="0"/>
              <a:t> </a:t>
            </a:r>
            <a:r>
              <a:rPr lang="sk-SK" sz="1200" b="0" baseline="0" dirty="0" err="1" smtClean="0"/>
              <a:t>bypassing</a:t>
            </a:r>
            <a:r>
              <a:rPr lang="sk-SK" sz="1200" b="0" baseline="0" dirty="0" smtClean="0"/>
              <a:t> AV </a:t>
            </a:r>
            <a:r>
              <a:rPr lang="sk-SK" sz="1200" b="0" baseline="0" dirty="0" err="1" smtClean="0"/>
              <a:t>detection</a:t>
            </a:r>
            <a:endParaRPr lang="en-US" sz="1200" b="0" dirty="0" smtClean="0"/>
          </a:p>
          <a:p>
            <a:endParaRPr lang="en-US" b="0" dirty="0" smtClean="0"/>
          </a:p>
          <a:p>
            <a:pPr marL="0" indent="0">
              <a:buClrTx/>
              <a:buNone/>
            </a:pPr>
            <a:r>
              <a:rPr lang="en-US" sz="1600" b="0" dirty="0" smtClean="0">
                <a:solidFill>
                  <a:schemeClr val="accent6">
                    <a:lumMod val="50000"/>
                  </a:schemeClr>
                </a:solidFill>
              </a:rPr>
              <a:t>In Russia Win32/</a:t>
            </a:r>
            <a:r>
              <a:rPr lang="en-US" sz="1600" b="0" dirty="0" err="1" smtClean="0">
                <a:solidFill>
                  <a:schemeClr val="accent6">
                    <a:lumMod val="50000"/>
                  </a:schemeClr>
                </a:solidFill>
              </a:rPr>
              <a:t>RDPdoor</a:t>
            </a:r>
            <a:r>
              <a:rPr lang="en-US" sz="1600" b="0" dirty="0" smtClean="0">
                <a:solidFill>
                  <a:schemeClr val="accent6">
                    <a:lumMod val="50000"/>
                  </a:schemeClr>
                </a:solidFill>
              </a:rPr>
              <a:t> is the most common banking </a:t>
            </a:r>
            <a:r>
              <a:rPr lang="en-US" sz="1600" b="0" dirty="0" err="1" smtClean="0">
                <a:solidFill>
                  <a:schemeClr val="accent6">
                    <a:lumMod val="50000"/>
                  </a:schemeClr>
                </a:solidFill>
              </a:rPr>
              <a:t>trojan</a:t>
            </a:r>
            <a:r>
              <a:rPr lang="en-US" sz="1600" b="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marL="0" indent="0">
              <a:buClrTx/>
              <a:buNone/>
            </a:pPr>
            <a:r>
              <a:rPr lang="en-US" sz="1200" dirty="0" smtClean="0"/>
              <a:t>has been </a:t>
            </a:r>
            <a:r>
              <a:rPr lang="en-US" sz="1200" b="1" dirty="0" smtClean="0"/>
              <a:t>linked to</a:t>
            </a:r>
            <a:r>
              <a:rPr lang="en-US" sz="1200" b="1" baseline="0" dirty="0" smtClean="0"/>
              <a:t> </a:t>
            </a:r>
            <a:r>
              <a:rPr lang="en-US" sz="1200" b="1" dirty="0" smtClean="0"/>
              <a:t>many real incidents </a:t>
            </a:r>
            <a:r>
              <a:rPr lang="en-US" sz="1200" dirty="0" smtClean="0"/>
              <a:t>of money stolen from clients’ banking systems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endParaRPr lang="en-US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1200" b="1" dirty="0" smtClean="0">
                <a:sym typeface="Wingdings" pitchFamily="2" charset="2"/>
              </a:rPr>
              <a:t>2 advantages</a:t>
            </a:r>
            <a:r>
              <a:rPr lang="en-US" sz="1200" dirty="0" smtClean="0">
                <a:sym typeface="Wingdings" pitchFamily="2" charset="2"/>
              </a:rPr>
              <a:t> of using RDP: 1.signed components</a:t>
            </a:r>
            <a:r>
              <a:rPr lang="en-US" sz="1200" baseline="0" dirty="0" smtClean="0">
                <a:sym typeface="Wingdings" pitchFamily="2" charset="2"/>
              </a:rPr>
              <a:t> of legitimate software – avoiding suspicion 2.simultaneous connections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29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74424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Russia,</a:t>
            </a:r>
            <a:r>
              <a:rPr lang="en-US" baseline="0" dirty="0" smtClean="0"/>
              <a:t> Ukraine &amp; Kazakhstan have similar banking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30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90180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Title formerly: </a:t>
            </a:r>
            <a:r>
              <a:rPr lang="en-US" sz="1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How does it works?</a:t>
            </a:r>
          </a:p>
          <a:p>
            <a:endParaRPr lang="en-US" dirty="0" smtClean="0"/>
          </a:p>
          <a:p>
            <a:r>
              <a:rPr lang="sk-SK" dirty="0" err="1" smtClean="0"/>
              <a:t>First</a:t>
            </a:r>
            <a:r>
              <a:rPr lang="sk-SK" dirty="0" smtClean="0"/>
              <a:t> HTTP POST = step 1:</a:t>
            </a:r>
            <a:r>
              <a:rPr lang="sk-SK" baseline="0" dirty="0" smtClean="0"/>
              <a:t> </a:t>
            </a:r>
            <a:r>
              <a:rPr lang="sk-SK" baseline="0" dirty="0" err="1" smtClean="0"/>
              <a:t>sends</a:t>
            </a:r>
            <a:r>
              <a:rPr lang="sk-SK" baseline="0" dirty="0" smtClean="0"/>
              <a:t> </a:t>
            </a:r>
            <a:r>
              <a:rPr lang="sk-SK" baseline="0" dirty="0" err="1" smtClean="0"/>
              <a:t>bot</a:t>
            </a:r>
            <a:r>
              <a:rPr lang="sk-SK" baseline="0" dirty="0" smtClean="0"/>
              <a:t> </a:t>
            </a:r>
            <a:r>
              <a:rPr lang="sk-SK" baseline="0" dirty="0" err="1" smtClean="0"/>
              <a:t>id</a:t>
            </a:r>
            <a:r>
              <a:rPr lang="sk-SK" baseline="0" dirty="0" smtClean="0"/>
              <a:t>, </a:t>
            </a:r>
            <a:r>
              <a:rPr lang="sk-SK" baseline="0" dirty="0" err="1" smtClean="0"/>
              <a:t>system</a:t>
            </a:r>
            <a:r>
              <a:rPr lang="sk-SK" baseline="0" dirty="0" smtClean="0"/>
              <a:t> </a:t>
            </a:r>
            <a:r>
              <a:rPr lang="sk-SK" baseline="0" dirty="0" err="1" smtClean="0"/>
              <a:t>info</a:t>
            </a:r>
            <a:r>
              <a:rPr lang="sk-SK" baseline="0" dirty="0" smtClean="0"/>
              <a:t>, </a:t>
            </a:r>
            <a:r>
              <a:rPr lang="sk-SK" baseline="0" dirty="0" err="1" smtClean="0"/>
              <a:t>user</a:t>
            </a:r>
            <a:r>
              <a:rPr lang="sk-SK" baseline="0" dirty="0" smtClean="0"/>
              <a:t>/</a:t>
            </a:r>
            <a:r>
              <a:rPr lang="sk-SK" baseline="0" dirty="0" err="1" smtClean="0"/>
              <a:t>admin</a:t>
            </a:r>
            <a:endParaRPr lang="sk-SK" baseline="0" dirty="0" smtClean="0"/>
          </a:p>
          <a:p>
            <a:r>
              <a:rPr lang="sk-SK" baseline="0" dirty="0" smtClean="0"/>
              <a:t>	</a:t>
            </a:r>
            <a:r>
              <a:rPr lang="sk-SK" baseline="0" dirty="0" err="1" smtClean="0"/>
              <a:t>then</a:t>
            </a:r>
            <a:r>
              <a:rPr lang="sk-SK" baseline="0" dirty="0" smtClean="0"/>
              <a:t> server </a:t>
            </a:r>
            <a:r>
              <a:rPr lang="sk-SK" baseline="0" dirty="0" err="1" smtClean="0"/>
              <a:t>replies</a:t>
            </a:r>
            <a:r>
              <a:rPr lang="sk-SK" baseline="0" dirty="0" smtClean="0"/>
              <a:t> – step 2 = 131...</a:t>
            </a:r>
            <a:r>
              <a:rPr lang="sk-SK" baseline="0" dirty="0" err="1" smtClean="0"/>
              <a:t>exe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is</a:t>
            </a:r>
            <a:r>
              <a:rPr lang="sk-SK" baseline="0" dirty="0" smtClean="0"/>
              <a:t> </a:t>
            </a:r>
            <a:r>
              <a:rPr lang="sk-SK" baseline="0" dirty="0" err="1" smtClean="0"/>
              <a:t>Thinsoft</a:t>
            </a:r>
            <a:r>
              <a:rPr lang="sk-SK" baseline="0" dirty="0" smtClean="0"/>
              <a:t> </a:t>
            </a:r>
            <a:r>
              <a:rPr lang="sk-SK" baseline="0" dirty="0" err="1" smtClean="0"/>
              <a:t>component</a:t>
            </a:r>
            <a:endParaRPr lang="sk-SK" baseline="0" dirty="0" smtClean="0"/>
          </a:p>
          <a:p>
            <a:r>
              <a:rPr lang="sk-SK" baseline="0" dirty="0" err="1" smtClean="0"/>
              <a:t>Second</a:t>
            </a:r>
            <a:r>
              <a:rPr lang="sk-SK" baseline="0" dirty="0" smtClean="0"/>
              <a:t> HTTP Post = step 3: </a:t>
            </a:r>
            <a:r>
              <a:rPr lang="sk-SK" baseline="0" dirty="0" err="1" smtClean="0"/>
              <a:t>sends</a:t>
            </a:r>
            <a:r>
              <a:rPr lang="sk-SK" baseline="0" dirty="0" smtClean="0"/>
              <a:t> status OK, IP </a:t>
            </a:r>
            <a:r>
              <a:rPr lang="sk-SK" baseline="0" dirty="0" err="1" smtClean="0"/>
              <a:t>address..etc</a:t>
            </a:r>
            <a:r>
              <a:rPr lang="sk-SK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89499-0669-42B8-A903-00B768D8D86A}" type="slidenum">
              <a:rPr lang="sk-SK" smtClean="0"/>
              <a:pPr/>
              <a:t>31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4520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7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9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0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0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0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0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0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0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0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0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0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1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1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1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1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1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1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1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1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1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1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1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1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1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1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1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1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2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2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22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2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2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0" y="2786058"/>
            <a:ext cx="9144000" cy="1643074"/>
          </a:xfrm>
        </p:spPr>
        <p:txBody>
          <a:bodyPr>
            <a:normAutofit/>
          </a:bodyPr>
          <a:lstStyle>
            <a:lvl1pPr indent="-180000" algn="ctr" rtl="0" eaLnBrk="1" latinLnBrk="0" hangingPunct="1">
              <a:buSzPct val="100000"/>
              <a:buFont typeface="Arial" pitchFamily="34" charset="0"/>
              <a:buNone/>
              <a:defRPr kumimoji="0" lang="cs-CZ" sz="3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Section</a:t>
            </a:r>
            <a:r>
              <a:rPr kumimoji="0" lang="cs-CZ" dirty="0" smtClean="0"/>
              <a:t> TITLE</a:t>
            </a:r>
            <a:endParaRPr kumimoji="0" lang="en-US" dirty="0"/>
          </a:p>
        </p:txBody>
      </p:sp>
      <p:pic>
        <p:nvPicPr>
          <p:cNvPr id="3" name="Obrázok 3" descr="ESET-znak-negativ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71934" y="5572140"/>
            <a:ext cx="1032391" cy="41940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2357430"/>
            <a:ext cx="7772400" cy="3357586"/>
          </a:xfrm>
        </p:spPr>
        <p:txBody>
          <a:bodyPr tIns="0"/>
          <a:lstStyle>
            <a:lvl1pPr>
              <a:defRPr sz="4000" spc="0">
                <a:solidFill>
                  <a:schemeClr val="tx2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285861"/>
            <a:ext cx="7786715" cy="1000131"/>
          </a:xfrm>
        </p:spPr>
        <p:txBody>
          <a:bodyPr anchor="b" anchorCtr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cs-CZ" dirty="0" err="1" smtClean="0"/>
              <a:t>Teal</a:t>
            </a:r>
            <a:r>
              <a:rPr lang="cs-CZ" dirty="0" smtClean="0"/>
              <a:t> </a:t>
            </a:r>
            <a:r>
              <a:rPr lang="cs-CZ" dirty="0" err="1" smtClean="0"/>
              <a:t>light</a:t>
            </a:r>
            <a:r>
              <a:rPr lang="cs-CZ" dirty="0" smtClean="0"/>
              <a:t> text</a:t>
            </a:r>
            <a:endParaRPr lang="sk-SK" dirty="0"/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1" hasCustomPrompt="1"/>
          </p:nvPr>
        </p:nvSpPr>
        <p:spPr>
          <a:xfrm>
            <a:off x="714375" y="3000372"/>
            <a:ext cx="7786688" cy="2714628"/>
          </a:xfrm>
        </p:spPr>
        <p:txBody>
          <a:bodyPr>
            <a:normAutofit/>
          </a:bodyPr>
          <a:lstStyle>
            <a:lvl1pPr>
              <a:defRPr kumimoji="0" lang="cs-CZ" sz="1500" kern="1200" baseline="0" dirty="0" smtClean="0">
                <a:solidFill>
                  <a:schemeClr val="bg1">
                    <a:lumMod val="75000"/>
                  </a:schemeClr>
                </a:solidFill>
                <a:latin typeface="Fedra Sans Alt Pro Medium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cs-CZ" dirty="0" err="1" smtClean="0"/>
              <a:t>Gray</a:t>
            </a:r>
            <a:r>
              <a:rPr lang="cs-CZ" dirty="0" smtClean="0"/>
              <a:t> </a:t>
            </a:r>
            <a:r>
              <a:rPr lang="cs-CZ" dirty="0" err="1" smtClean="0"/>
              <a:t>bold</a:t>
            </a:r>
            <a:r>
              <a:rPr lang="cs-CZ" dirty="0" smtClean="0"/>
              <a:t> text</a:t>
            </a:r>
            <a:endParaRPr lang="sk-SK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with-claim---bi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with-claim---bi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with-claim---bi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with-claim---bi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with-claim---bi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0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0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03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0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0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No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  <a:prstGeom prst="rect">
            <a:avLst/>
          </a:prstGeo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strip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/>
          <p:cNvSpPr/>
          <p:nvPr userDrawn="1"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Europ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orld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Europe - blac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orld - blac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General">
    <p:bg>
      <p:bgPr>
        <a:gradFill>
          <a:gsLst>
            <a:gs pos="0">
              <a:schemeClr val="tx1">
                <a:lumMod val="50000"/>
              </a:schemeClr>
            </a:gs>
            <a:gs pos="50000">
              <a:schemeClr val="tx1">
                <a:lumMod val="50000"/>
              </a:schemeClr>
            </a:gs>
            <a:gs pos="10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7709652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olumns">
    <p:bg>
      <p:bgPr>
        <a:gradFill>
          <a:gsLst>
            <a:gs pos="0">
              <a:schemeClr val="tx1">
                <a:lumMod val="50000"/>
              </a:schemeClr>
            </a:gs>
            <a:gs pos="50000">
              <a:schemeClr val="tx1">
                <a:lumMod val="50000"/>
              </a:schemeClr>
            </a:gs>
            <a:gs pos="10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3709124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929066"/>
            <a:ext cx="3714776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8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omparsion">
    <p:bg>
      <p:bgPr>
        <a:gradFill>
          <a:gsLst>
            <a:gs pos="0">
              <a:schemeClr val="tx1">
                <a:lumMod val="50000"/>
              </a:schemeClr>
            </a:gs>
            <a:gs pos="50000">
              <a:schemeClr val="tx1">
                <a:lumMod val="50000"/>
              </a:schemeClr>
            </a:gs>
            <a:gs pos="10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730310"/>
            <a:ext cx="3709124" cy="1341896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4714885"/>
            <a:ext cx="3714776" cy="1357321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3929066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1800" b="0" baseline="0">
                <a:solidFill>
                  <a:schemeClr val="bg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3929066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1800" b="0" kern="1200" baseline="0" dirty="0" smtClean="0">
                <a:solidFill>
                  <a:schemeClr val="bg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10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11" name="Zástupný symbol pro text 6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aption">
    <p:bg>
      <p:bgPr>
        <a:gradFill>
          <a:gsLst>
            <a:gs pos="0">
              <a:schemeClr val="tx1">
                <a:lumMod val="50000"/>
              </a:schemeClr>
            </a:gs>
            <a:gs pos="50000">
              <a:schemeClr val="tx1">
                <a:lumMod val="50000"/>
              </a:schemeClr>
            </a:gs>
            <a:gs pos="10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5280760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3929066"/>
            <a:ext cx="2214578" cy="2367398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8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trip - General">
    <p:bg>
      <p:bgPr>
        <a:gradFill>
          <a:gsLst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trip - Columns">
    <p:bg>
      <p:bgPr>
        <a:gradFill>
          <a:gsLst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3709124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928671"/>
            <a:ext cx="3714776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6" descr="bublina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Zástupný symbol pro text 7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37" y="1142984"/>
            <a:ext cx="4000528" cy="1857387"/>
          </a:xfrm>
        </p:spPr>
        <p:txBody>
          <a:bodyPr anchor="ctr" anchorCtr="0"/>
          <a:lstStyle>
            <a:lvl1pPr algn="ctr">
              <a:buNone/>
              <a:defRPr sz="2400"/>
            </a:lvl1pPr>
          </a:lstStyle>
          <a:p>
            <a:pPr lvl="0"/>
            <a:r>
              <a:rPr kumimoji="0" lang="sk-SK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FedraSansCE-MediumSC" pitchFamily="34" charset="0"/>
                <a:cs typeface="Segoe UI" pitchFamily="34" charset="0"/>
              </a:rPr>
              <a:t>383</a:t>
            </a:r>
            <a:endParaRPr lang="sk-SK" dirty="0"/>
          </a:p>
        </p:txBody>
      </p:sp>
      <p:sp>
        <p:nvSpPr>
          <p:cNvPr id="5" name="Zástupný symbol pro text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071942"/>
            <a:ext cx="9144000" cy="1785950"/>
          </a:xfrm>
        </p:spPr>
        <p:txBody>
          <a:bodyPr anchor="ctr" anchorCtr="0"/>
          <a:lstStyle>
            <a:lvl1pPr marL="180000" marR="0" indent="-18000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 sz="4000"/>
            </a:lvl1pPr>
          </a:lstStyle>
          <a:p>
            <a:pPr marL="180000" marR="0" lvl="0" indent="-18000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sk-SK" sz="4400" spc="50" dirty="0" err="1" smtClean="0">
                <a:solidFill>
                  <a:srgbClr val="FFFFFF"/>
                </a:solidFill>
                <a:latin typeface="Fedra Sans Alt Pro Medium" pitchFamily="34" charset="0"/>
              </a:rPr>
              <a:t>Employees</a:t>
            </a:r>
            <a:endParaRPr lang="sk-SK" sz="2800" spc="50" dirty="0" smtClean="0">
              <a:solidFill>
                <a:srgbClr val="FFFFFF"/>
              </a:solidFill>
              <a:latin typeface="FedraSansCE-BookSC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trip - Comparsion">
    <p:bg>
      <p:bgPr>
        <a:gradFill>
          <a:gsLst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29914"/>
            <a:ext cx="3709124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1714489"/>
            <a:ext cx="3714776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928670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1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928670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1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trip - Caption">
    <p:bg>
      <p:bgPr>
        <a:gradFill>
          <a:gsLst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5280760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928671"/>
            <a:ext cx="2214578" cy="5000659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- General">
    <p:bg>
      <p:bgPr>
        <a:gradFill>
          <a:gsLst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- Columns">
    <p:bg>
      <p:bgPr>
        <a:gradFill>
          <a:gsLst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3709124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928671"/>
            <a:ext cx="3714776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- Comparsion">
    <p:bg>
      <p:bgPr>
        <a:gradFill>
          <a:gsLst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8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29914"/>
            <a:ext cx="3709124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9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1714489"/>
            <a:ext cx="3714776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10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928670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1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11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928670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1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- Caption">
    <p:bg>
      <p:bgPr>
        <a:gradFill>
          <a:gsLst>
            <a:gs pos="0">
              <a:schemeClr val="bg1">
                <a:lumMod val="50000"/>
              </a:schemeClr>
            </a:gs>
            <a:gs pos="5000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5280760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928671"/>
            <a:ext cx="2214578" cy="5000660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o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</p:spPr>
        <p:txBody>
          <a:bodyPr/>
          <a:lstStyle/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eset---logo---gra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8775" indent="-179388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Title -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3709124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1770501"/>
            <a:ext cx="3714776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Title -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587170"/>
            <a:ext cx="3709124" cy="342902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2571745"/>
            <a:ext cx="3714776" cy="342902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1785926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1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1785926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1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6" descr="bublina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ástupný symbol pro text 7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37" y="1142984"/>
            <a:ext cx="4000528" cy="1857387"/>
          </a:xfrm>
        </p:spPr>
        <p:txBody>
          <a:bodyPr anchor="ctr" anchorCtr="0"/>
          <a:lstStyle>
            <a:lvl1pPr algn="ctr">
              <a:buNone/>
              <a:defRPr sz="2400"/>
            </a:lvl1pPr>
          </a:lstStyle>
          <a:p>
            <a:pPr lvl="0"/>
            <a:r>
              <a:rPr kumimoji="0" lang="sk-SK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FedraSansCE-MediumSC" pitchFamily="34" charset="0"/>
                <a:cs typeface="Segoe UI" pitchFamily="34" charset="0"/>
              </a:rPr>
              <a:t>383</a:t>
            </a:r>
            <a:endParaRPr lang="sk-SK" dirty="0"/>
          </a:p>
        </p:txBody>
      </p:sp>
      <p:sp>
        <p:nvSpPr>
          <p:cNvPr id="9" name="Zástupný symbol pro text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071942"/>
            <a:ext cx="9144000" cy="1785950"/>
          </a:xfrm>
        </p:spPr>
        <p:txBody>
          <a:bodyPr anchor="ctr" anchorCtr="0"/>
          <a:lstStyle>
            <a:lvl1pPr marL="180000" marR="0" indent="-18000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 sz="4000"/>
            </a:lvl1pPr>
          </a:lstStyle>
          <a:p>
            <a:pPr marL="180000" marR="0" lvl="0" indent="-18000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sk-SK" sz="4400" spc="50" dirty="0" err="1" smtClean="0">
                <a:solidFill>
                  <a:srgbClr val="FFFFFF"/>
                </a:solidFill>
                <a:latin typeface="Fedra Sans Alt Pro Medium" pitchFamily="34" charset="0"/>
              </a:rPr>
              <a:t>Employees</a:t>
            </a:r>
            <a:endParaRPr lang="sk-SK" sz="2800" spc="50" dirty="0" smtClean="0">
              <a:solidFill>
                <a:srgbClr val="FFFFFF"/>
              </a:solidFill>
              <a:latin typeface="FedraSansCE-BookSC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Titl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5280760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1770501"/>
            <a:ext cx="2214578" cy="4525963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7709652" cy="4097335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3709124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2214554"/>
            <a:ext cx="3714776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15798"/>
            <a:ext cx="3709124" cy="312784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000373"/>
            <a:ext cx="3714776" cy="314327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2214554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1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2214554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1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5280760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2214554"/>
            <a:ext cx="2214578" cy="4081910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7709652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3709124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071810"/>
            <a:ext cx="3714776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857628"/>
            <a:ext cx="3709124" cy="23574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842203"/>
            <a:ext cx="3714776" cy="237287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3056384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1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3056384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1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5280760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3071810"/>
            <a:ext cx="2214578" cy="3224654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7709652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1285860"/>
            <a:ext cx="7715305" cy="28575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3709124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929066"/>
            <a:ext cx="3714776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730310"/>
            <a:ext cx="3709124" cy="134189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4714885"/>
            <a:ext cx="3714776" cy="135732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3929066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1800" b="0" baseline="0">
                <a:solidFill>
                  <a:schemeClr val="tx1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3929066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1800" b="0" kern="1200" baseline="0" dirty="0" smtClean="0">
                <a:solidFill>
                  <a:schemeClr val="tx1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5280760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3929066"/>
            <a:ext cx="2214578" cy="2367398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trip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trip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3709124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928671"/>
            <a:ext cx="3714776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trip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29914"/>
            <a:ext cx="3709124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1714489"/>
            <a:ext cx="3714776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928670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1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928670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1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trip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5280760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928671"/>
            <a:ext cx="2214578" cy="5000659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3709124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928671"/>
            <a:ext cx="3714776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8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29914"/>
            <a:ext cx="3709124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9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1714489"/>
            <a:ext cx="3714776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10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928670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1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11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928670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1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1285860"/>
            <a:ext cx="7715305" cy="28575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5280760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928671"/>
            <a:ext cx="2214578" cy="5000660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42915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0715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42915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0715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04---androi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96381" y="1096095"/>
            <a:ext cx="3047619" cy="5761905"/>
          </a:xfrm>
          <a:prstGeom prst="rect">
            <a:avLst/>
          </a:prstGeom>
        </p:spPr>
      </p:pic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42915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0715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04---androi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96381" y="1096095"/>
            <a:ext cx="3047619" cy="5761905"/>
          </a:xfrm>
          <a:prstGeom prst="rect">
            <a:avLst/>
          </a:prstGeom>
        </p:spPr>
      </p:pic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35771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8" name="Zástupný symbol obsahu 7"/>
          <p:cNvSpPr>
            <a:spLocks noGrp="1"/>
          </p:cNvSpPr>
          <p:nvPr>
            <p:ph sz="quarter" idx="10" hasCustomPrompt="1"/>
          </p:nvPr>
        </p:nvSpPr>
        <p:spPr>
          <a:xfrm>
            <a:off x="714374" y="428604"/>
            <a:ext cx="7715277" cy="857257"/>
          </a:xfr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lvl="0"/>
            <a:r>
              <a:rPr lang="sk-SK" dirty="0" err="1" smtClean="0"/>
              <a:t>Title</a:t>
            </a:r>
            <a:r>
              <a:rPr lang="sk-SK" dirty="0" smtClean="0"/>
              <a:t> </a:t>
            </a:r>
            <a:r>
              <a:rPr lang="sk-SK" dirty="0" err="1" smtClean="0"/>
              <a:t>here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</p:spPr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</p:spPr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35771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8" name="Zástupný symbol obsahu 7"/>
          <p:cNvSpPr>
            <a:spLocks noGrp="1"/>
          </p:cNvSpPr>
          <p:nvPr>
            <p:ph sz="quarter" idx="10" hasCustomPrompt="1"/>
          </p:nvPr>
        </p:nvSpPr>
        <p:spPr>
          <a:xfrm>
            <a:off x="714374" y="428604"/>
            <a:ext cx="7715277" cy="857257"/>
          </a:xfr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lvl="0"/>
            <a:r>
              <a:rPr lang="sk-SK" smtClean="0"/>
              <a:t>Title here</a:t>
            </a:r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35771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8" name="Zástupný symbol obsahu 7"/>
          <p:cNvSpPr>
            <a:spLocks noGrp="1"/>
          </p:cNvSpPr>
          <p:nvPr>
            <p:ph sz="quarter" idx="10" hasCustomPrompt="1"/>
          </p:nvPr>
        </p:nvSpPr>
        <p:spPr>
          <a:xfrm>
            <a:off x="714374" y="428604"/>
            <a:ext cx="7715277" cy="857257"/>
          </a:xfr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lvl="0"/>
            <a:r>
              <a:rPr lang="sk-SK" smtClean="0"/>
              <a:t>Title here</a:t>
            </a:r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</p:spPr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No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857256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cs-CZ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Europ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orld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Europe - blac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sahu 7"/>
          <p:cNvSpPr>
            <a:spLocks noGrp="1"/>
          </p:cNvSpPr>
          <p:nvPr>
            <p:ph sz="quarter" idx="10" hasCustomPrompt="1"/>
          </p:nvPr>
        </p:nvSpPr>
        <p:spPr>
          <a:xfrm>
            <a:off x="714374" y="428604"/>
            <a:ext cx="7715277" cy="857257"/>
          </a:xfr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tx1"/>
                </a:solidFill>
                <a:latin typeface="Fedra Sans Alt Pro Medium" pitchFamily="34" charset="0"/>
              </a:defRPr>
            </a:lvl1pPr>
          </a:lstStyle>
          <a:p>
            <a:pPr lvl="0"/>
            <a:r>
              <a:rPr lang="sk-SK" dirty="0" err="1" smtClean="0"/>
              <a:t>Title</a:t>
            </a:r>
            <a:r>
              <a:rPr lang="sk-SK" dirty="0" smtClean="0"/>
              <a:t> </a:t>
            </a:r>
            <a:r>
              <a:rPr lang="sk-SK" dirty="0" err="1" smtClean="0"/>
              <a:t>here</a:t>
            </a:r>
            <a:endParaRPr lang="sk-SK" dirty="0"/>
          </a:p>
        </p:txBody>
      </p:sp>
      <p:pic>
        <p:nvPicPr>
          <p:cNvPr id="6" name="Obrázok 18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1785918" y="2893215"/>
            <a:ext cx="1994535" cy="1468755"/>
          </a:xfrm>
          <a:prstGeom prst="rect">
            <a:avLst/>
          </a:prstGeom>
        </p:spPr>
      </p:pic>
      <p:pic>
        <p:nvPicPr>
          <p:cNvPr id="7" name="Obrázok 40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1785918" y="1357298"/>
            <a:ext cx="1994535" cy="1468755"/>
          </a:xfrm>
          <a:prstGeom prst="rect">
            <a:avLst/>
          </a:prstGeom>
        </p:spPr>
      </p:pic>
      <p:pic>
        <p:nvPicPr>
          <p:cNvPr id="10" name="Obrázok 41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1785918" y="4429132"/>
            <a:ext cx="1994535" cy="1468755"/>
          </a:xfrm>
          <a:prstGeom prst="rect">
            <a:avLst/>
          </a:prstGeom>
        </p:spPr>
      </p:pic>
      <p:pic>
        <p:nvPicPr>
          <p:cNvPr id="11" name="Obrázok 42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5857884" y="2893215"/>
            <a:ext cx="1994535" cy="1468755"/>
          </a:xfrm>
          <a:prstGeom prst="rect">
            <a:avLst/>
          </a:prstGeom>
        </p:spPr>
      </p:pic>
      <p:pic>
        <p:nvPicPr>
          <p:cNvPr id="12" name="Obrázok 43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5857884" y="1357298"/>
            <a:ext cx="1994535" cy="1468755"/>
          </a:xfrm>
          <a:prstGeom prst="rect">
            <a:avLst/>
          </a:prstGeom>
        </p:spPr>
      </p:pic>
      <p:pic>
        <p:nvPicPr>
          <p:cNvPr id="13" name="Obrázok 44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5857884" y="4429132"/>
            <a:ext cx="1994535" cy="1468755"/>
          </a:xfrm>
          <a:prstGeom prst="rect">
            <a:avLst/>
          </a:prstGeom>
        </p:spPr>
      </p:pic>
      <p:sp>
        <p:nvSpPr>
          <p:cNvPr id="15" name="Zástupný symbol pro obsah 14"/>
          <p:cNvSpPr>
            <a:spLocks noGrp="1"/>
          </p:cNvSpPr>
          <p:nvPr>
            <p:ph sz="quarter" idx="11" hasCustomPrompt="1"/>
          </p:nvPr>
        </p:nvSpPr>
        <p:spPr>
          <a:xfrm>
            <a:off x="2143124" y="1785939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Zástupný symbol pro obsah 14"/>
          <p:cNvSpPr>
            <a:spLocks noGrp="1"/>
          </p:cNvSpPr>
          <p:nvPr>
            <p:ph sz="quarter" idx="12" hasCustomPrompt="1"/>
          </p:nvPr>
        </p:nvSpPr>
        <p:spPr>
          <a:xfrm>
            <a:off x="2143124" y="3286124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Zástupný symbol pro obsah 14"/>
          <p:cNvSpPr>
            <a:spLocks noGrp="1"/>
          </p:cNvSpPr>
          <p:nvPr>
            <p:ph sz="quarter" idx="13" hasCustomPrompt="1"/>
          </p:nvPr>
        </p:nvSpPr>
        <p:spPr>
          <a:xfrm>
            <a:off x="2143124" y="4857773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Zástupný symbol pro obsah 14"/>
          <p:cNvSpPr>
            <a:spLocks noGrp="1"/>
          </p:cNvSpPr>
          <p:nvPr>
            <p:ph sz="quarter" idx="14" hasCustomPrompt="1"/>
          </p:nvPr>
        </p:nvSpPr>
        <p:spPr>
          <a:xfrm>
            <a:off x="6215074" y="1785939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Zástupný symbol pro obsah 14"/>
          <p:cNvSpPr>
            <a:spLocks noGrp="1"/>
          </p:cNvSpPr>
          <p:nvPr>
            <p:ph sz="quarter" idx="15" hasCustomPrompt="1"/>
          </p:nvPr>
        </p:nvSpPr>
        <p:spPr>
          <a:xfrm>
            <a:off x="6215074" y="3286124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Zástupný symbol pro obsah 14"/>
          <p:cNvSpPr>
            <a:spLocks noGrp="1"/>
          </p:cNvSpPr>
          <p:nvPr>
            <p:ph sz="quarter" idx="16" hasCustomPrompt="1"/>
          </p:nvPr>
        </p:nvSpPr>
        <p:spPr>
          <a:xfrm>
            <a:off x="6215074" y="4857773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Zástupný symbol pro obrázek 21"/>
          <p:cNvSpPr>
            <a:spLocks noGrp="1"/>
          </p:cNvSpPr>
          <p:nvPr>
            <p:ph type="pic" sz="quarter" idx="17"/>
          </p:nvPr>
        </p:nvSpPr>
        <p:spPr>
          <a:xfrm>
            <a:off x="928662" y="1714488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endParaRPr lang="sk-SK"/>
          </a:p>
        </p:txBody>
      </p:sp>
      <p:sp>
        <p:nvSpPr>
          <p:cNvPr id="24" name="Zástupný symbol pro obrázek 21"/>
          <p:cNvSpPr>
            <a:spLocks noGrp="1"/>
          </p:cNvSpPr>
          <p:nvPr>
            <p:ph type="pic" sz="quarter" idx="18"/>
          </p:nvPr>
        </p:nvSpPr>
        <p:spPr>
          <a:xfrm>
            <a:off x="928662" y="3270738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endParaRPr lang="sk-SK"/>
          </a:p>
        </p:txBody>
      </p:sp>
      <p:sp>
        <p:nvSpPr>
          <p:cNvPr id="25" name="Zástupný symbol pro obrázek 21"/>
          <p:cNvSpPr>
            <a:spLocks noGrp="1"/>
          </p:cNvSpPr>
          <p:nvPr>
            <p:ph type="pic" sz="quarter" idx="19"/>
          </p:nvPr>
        </p:nvSpPr>
        <p:spPr>
          <a:xfrm>
            <a:off x="928662" y="4777506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lang="sk-SK"/>
            </a:lvl1pPr>
          </a:lstStyle>
          <a:p>
            <a:endParaRPr lang="sk-SK"/>
          </a:p>
        </p:txBody>
      </p:sp>
      <p:sp>
        <p:nvSpPr>
          <p:cNvPr id="26" name="Zástupný symbol pro obrázek 21"/>
          <p:cNvSpPr>
            <a:spLocks noGrp="1"/>
          </p:cNvSpPr>
          <p:nvPr>
            <p:ph type="pic" sz="quarter" idx="20"/>
          </p:nvPr>
        </p:nvSpPr>
        <p:spPr>
          <a:xfrm>
            <a:off x="5000628" y="1714488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endParaRPr lang="sk-SK"/>
          </a:p>
        </p:txBody>
      </p:sp>
      <p:sp>
        <p:nvSpPr>
          <p:cNvPr id="27" name="Zástupný symbol pro obrázek 21"/>
          <p:cNvSpPr>
            <a:spLocks noGrp="1"/>
          </p:cNvSpPr>
          <p:nvPr>
            <p:ph type="pic" sz="quarter" idx="21"/>
          </p:nvPr>
        </p:nvSpPr>
        <p:spPr>
          <a:xfrm>
            <a:off x="5000628" y="3270738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endParaRPr lang="sk-SK"/>
          </a:p>
        </p:txBody>
      </p:sp>
      <p:sp>
        <p:nvSpPr>
          <p:cNvPr id="28" name="Zástupný symbol pro obrázek 21"/>
          <p:cNvSpPr>
            <a:spLocks noGrp="1"/>
          </p:cNvSpPr>
          <p:nvPr>
            <p:ph type="pic" sz="quarter" idx="22"/>
          </p:nvPr>
        </p:nvSpPr>
        <p:spPr>
          <a:xfrm>
            <a:off x="5000628" y="4777506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lang="sk-SK"/>
            </a:lvl1pPr>
          </a:lstStyle>
          <a:p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orld - blac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5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2357430"/>
            <a:ext cx="7772400" cy="3357586"/>
          </a:xfrm>
          <a:prstGeom prst="rect">
            <a:avLst/>
          </a:prstGeom>
        </p:spPr>
        <p:txBody>
          <a:bodyPr tIns="0"/>
          <a:lstStyle>
            <a:lvl1pPr>
              <a:defRPr sz="4000" spc="0"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285861"/>
            <a:ext cx="7786715" cy="1000131"/>
          </a:xfrm>
          <a:prstGeom prst="rect">
            <a:avLst/>
          </a:prstGeom>
        </p:spPr>
        <p:txBody>
          <a:bodyPr anchor="b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cs-CZ" dirty="0" err="1" smtClean="0"/>
              <a:t>Teal</a:t>
            </a:r>
            <a:r>
              <a:rPr lang="cs-CZ" dirty="0" smtClean="0"/>
              <a:t> </a:t>
            </a:r>
            <a:r>
              <a:rPr lang="cs-CZ" dirty="0" err="1" smtClean="0"/>
              <a:t>light</a:t>
            </a:r>
            <a:r>
              <a:rPr lang="cs-CZ" dirty="0" smtClean="0"/>
              <a:t> text</a:t>
            </a:r>
            <a:endParaRPr lang="sk-SK" dirty="0"/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1" hasCustomPrompt="1"/>
          </p:nvPr>
        </p:nvSpPr>
        <p:spPr>
          <a:xfrm>
            <a:off x="714375" y="3000372"/>
            <a:ext cx="7786688" cy="2714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kumimoji="0" lang="cs-CZ" sz="1500" kern="1200" baseline="0" dirty="0" smtClean="0">
                <a:solidFill>
                  <a:schemeClr val="bg1">
                    <a:lumMod val="75000"/>
                  </a:schemeClr>
                </a:solidFill>
                <a:latin typeface="Fedra Sans Alt Pro Medium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cs-CZ" dirty="0" err="1" smtClean="0"/>
              <a:t>Gray</a:t>
            </a:r>
            <a:r>
              <a:rPr lang="cs-CZ" dirty="0" smtClean="0"/>
              <a:t> </a:t>
            </a:r>
            <a:r>
              <a:rPr lang="cs-CZ" dirty="0" err="1" smtClean="0"/>
              <a:t>bold</a:t>
            </a:r>
            <a:r>
              <a:rPr lang="cs-CZ" dirty="0" smtClean="0"/>
              <a:t> text</a:t>
            </a:r>
            <a:endParaRPr lang="sk-SK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with-claim---bi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  <a:prstGeom prst="rect">
            <a:avLst/>
          </a:prstGeo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  <a:prstGeom prst="rect">
            <a:avLst/>
          </a:prstGeo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No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  <a:prstGeom prst="rect">
            <a:avLst/>
          </a:prstGeo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Europ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orld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Europe - blac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orld - blac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with-claim---bi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  <a:prstGeom prst="rect">
            <a:avLst/>
          </a:prstGeo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  <a:prstGeom prst="rect">
            <a:avLst/>
          </a:prstGeo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Row Title -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587170"/>
            <a:ext cx="3709124" cy="342902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2571745"/>
            <a:ext cx="3714776" cy="342902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1785926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1785926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Row Titl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5280760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1770501"/>
            <a:ext cx="2214578" cy="4525963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Rows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46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7709652" cy="4097335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Rows Title -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3709124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2214554"/>
            <a:ext cx="3714776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Rows Title -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15798"/>
            <a:ext cx="3709124" cy="312784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000373"/>
            <a:ext cx="3714776" cy="314327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2214554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2214554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Rows Titl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5280760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2214554"/>
            <a:ext cx="2214578" cy="4081910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7709652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3709124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071810"/>
            <a:ext cx="3714776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857628"/>
            <a:ext cx="3709124" cy="23574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842203"/>
            <a:ext cx="3714776" cy="237287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3056384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3056384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5280760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3071810"/>
            <a:ext cx="2214578" cy="3224654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ow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0" y="3857628"/>
            <a:ext cx="9144000" cy="114300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sk-SK" sz="4400" b="0" i="0" u="none" strike="noStrike" kern="1200" cap="none" spc="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SansCE-MediumSC" pitchFamily="34" charset="0"/>
                <a:ea typeface="+mn-ea"/>
                <a:cs typeface="+mn-cs"/>
              </a:rPr>
              <a:t>56</a:t>
            </a:r>
            <a:r>
              <a:rPr kumimoji="0" lang="sk-SK" sz="4400" b="0" i="0" u="none" strike="noStrike" kern="1200" cap="none" spc="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4400" b="0" i="0" u="none" strike="noStrike" kern="1200" cap="none" spc="5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Tests</a:t>
            </a:r>
            <a:r>
              <a:rPr kumimoji="0" lang="sk-SK" sz="4400" b="0" i="0" u="none" strike="noStrike" kern="1200" cap="none" spc="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4400" b="0" i="0" u="none" strike="noStrike" kern="1200" cap="none" spc="5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Passed</a:t>
            </a:r>
            <a:r>
              <a:rPr kumimoji="0" lang="sk-SK" sz="4400" b="0" i="0" u="none" strike="noStrike" kern="1200" cap="none" spc="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sk-SK" sz="4400" b="0" i="0" u="none" strike="noStrike" kern="1200" cap="none" spc="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0" y="5929329"/>
            <a:ext cx="9144000" cy="85247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sk-SK" sz="1800" dirty="0">
              <a:solidFill>
                <a:srgbClr val="000000">
                  <a:lumMod val="65000"/>
                  <a:lumOff val="35000"/>
                </a:srgbClr>
              </a:solidFill>
              <a:latin typeface="FedraSansCE-BookSC" pitchFamily="34" charset="0"/>
            </a:endParaRPr>
          </a:p>
        </p:txBody>
      </p:sp>
      <p:pic>
        <p:nvPicPr>
          <p:cNvPr id="5" name="Obrázek 4" descr="awards---white---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095625" y="1428756"/>
            <a:ext cx="2952750" cy="2857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strip - 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7709652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strip - 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3709124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929066"/>
            <a:ext cx="3714776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strip - 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730310"/>
            <a:ext cx="3709124" cy="134189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4714885"/>
            <a:ext cx="3714776" cy="135732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3929066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18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3929066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18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strip - 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5280760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3929066"/>
            <a:ext cx="2214578" cy="2367398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3709124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928671"/>
            <a:ext cx="3714776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29914"/>
            <a:ext cx="3709124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1714489"/>
            <a:ext cx="3714776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928670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928670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5280760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928671"/>
            <a:ext cx="2214578" cy="5000659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3709124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928671"/>
            <a:ext cx="3714776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8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29914"/>
            <a:ext cx="3709124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9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1714489"/>
            <a:ext cx="3714776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10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928670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11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928670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5280760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928671"/>
            <a:ext cx="2214578" cy="5000660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Kliknite sem a upravte štýl predlohy podnadpisov.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3B3B3B"/>
              </a:solidFill>
            </a:endParaRP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6A24D0-0556-4668-B4C8-4AAD60004F50}" type="slidenum">
              <a:rPr lang="sk-SK" smtClean="0">
                <a:solidFill>
                  <a:srgbClr val="3B3B3B"/>
                </a:solidFill>
              </a:rPr>
              <a:pPr/>
              <a:t>‹#›</a:t>
            </a:fld>
            <a:endParaRPr lang="sk-SK">
              <a:solidFill>
                <a:srgbClr val="3B3B3B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 Row Title -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/>
          <p:cNvSpPr/>
          <p:nvPr userDrawn="1"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1 Row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1 Row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cs-CZ" smtClean="0"/>
              <a:t>Title – ak je menej prekryť farebnou plochou</a:t>
            </a:r>
            <a:endParaRPr lang="sk-SK" dirty="0"/>
          </a:p>
        </p:txBody>
      </p:sp>
      <p:sp>
        <p:nvSpPr>
          <p:cNvPr id="27" name="Zaoblený obdĺžnik 26"/>
          <p:cNvSpPr/>
          <p:nvPr userDrawn="1"/>
        </p:nvSpPr>
        <p:spPr>
          <a:xfrm>
            <a:off x="856043" y="185104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8" name="Zaoblený obdĺžnik 27"/>
          <p:cNvSpPr/>
          <p:nvPr userDrawn="1"/>
        </p:nvSpPr>
        <p:spPr>
          <a:xfrm>
            <a:off x="3357433" y="185104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9" name="Zaoblený obdĺžnik 28"/>
          <p:cNvSpPr/>
          <p:nvPr userDrawn="1"/>
        </p:nvSpPr>
        <p:spPr>
          <a:xfrm>
            <a:off x="5857884" y="185104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1" name="Zaoblený obdĺžnik 30"/>
          <p:cNvSpPr/>
          <p:nvPr userDrawn="1"/>
        </p:nvSpPr>
        <p:spPr>
          <a:xfrm>
            <a:off x="856043" y="335756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2" name="Zaoblený obdĺžnik 31"/>
          <p:cNvSpPr/>
          <p:nvPr userDrawn="1"/>
        </p:nvSpPr>
        <p:spPr>
          <a:xfrm>
            <a:off x="3357433" y="335756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3" name="Zaoblený obdĺžnik 32"/>
          <p:cNvSpPr/>
          <p:nvPr userDrawn="1"/>
        </p:nvSpPr>
        <p:spPr>
          <a:xfrm>
            <a:off x="5857884" y="335756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5" name="Zaoblený obdĺžnik 34"/>
          <p:cNvSpPr/>
          <p:nvPr userDrawn="1"/>
        </p:nvSpPr>
        <p:spPr>
          <a:xfrm>
            <a:off x="856043" y="4857760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6" name="Zaoblený obdĺžnik 35"/>
          <p:cNvSpPr/>
          <p:nvPr userDrawn="1"/>
        </p:nvSpPr>
        <p:spPr>
          <a:xfrm>
            <a:off x="3357554" y="4857760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8" name="Zaoblený obdĺžnik 37"/>
          <p:cNvSpPr/>
          <p:nvPr userDrawn="1"/>
        </p:nvSpPr>
        <p:spPr>
          <a:xfrm>
            <a:off x="5857884" y="4857760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cs-CZ" smtClean="0"/>
              <a:t>Title – ak je menej prekryť farebnou plochou</a:t>
            </a:r>
            <a:endParaRPr lang="sk-SK" dirty="0"/>
          </a:p>
        </p:txBody>
      </p:sp>
      <p:sp>
        <p:nvSpPr>
          <p:cNvPr id="13" name="Zaoblený obdĺžnik 12"/>
          <p:cNvSpPr/>
          <p:nvPr userDrawn="1"/>
        </p:nvSpPr>
        <p:spPr>
          <a:xfrm>
            <a:off x="2379685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4" name="Zaoblený obdĺžnik 13"/>
          <p:cNvSpPr/>
          <p:nvPr userDrawn="1"/>
        </p:nvSpPr>
        <p:spPr>
          <a:xfrm>
            <a:off x="863191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5" name="Zaoblený obdĺžnik 14"/>
          <p:cNvSpPr/>
          <p:nvPr userDrawn="1"/>
        </p:nvSpPr>
        <p:spPr>
          <a:xfrm>
            <a:off x="3896179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6" name="Zaoblený obdĺžnik 15"/>
          <p:cNvSpPr/>
          <p:nvPr userDrawn="1"/>
        </p:nvSpPr>
        <p:spPr>
          <a:xfrm>
            <a:off x="5412673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7" name="Zaoblený obdĺžnik 16"/>
          <p:cNvSpPr/>
          <p:nvPr userDrawn="1"/>
        </p:nvSpPr>
        <p:spPr>
          <a:xfrm>
            <a:off x="6929165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8" name="Zaoblený obdĺžnik 17"/>
          <p:cNvSpPr/>
          <p:nvPr userDrawn="1"/>
        </p:nvSpPr>
        <p:spPr>
          <a:xfrm>
            <a:off x="2379685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9" name="Zaoblený obdĺžnik 18"/>
          <p:cNvSpPr/>
          <p:nvPr userDrawn="1"/>
        </p:nvSpPr>
        <p:spPr>
          <a:xfrm>
            <a:off x="863191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0" name="Zaoblený obdĺžnik 19"/>
          <p:cNvSpPr/>
          <p:nvPr userDrawn="1"/>
        </p:nvSpPr>
        <p:spPr>
          <a:xfrm>
            <a:off x="3896179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1" name="Zaoblený obdĺžnik 20"/>
          <p:cNvSpPr/>
          <p:nvPr userDrawn="1"/>
        </p:nvSpPr>
        <p:spPr>
          <a:xfrm>
            <a:off x="5412673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2" name="Zaoblený obdĺžnik 21"/>
          <p:cNvSpPr/>
          <p:nvPr userDrawn="1"/>
        </p:nvSpPr>
        <p:spPr>
          <a:xfrm>
            <a:off x="6929165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3" name="Zaoblený obdĺžnik 22"/>
          <p:cNvSpPr/>
          <p:nvPr userDrawn="1"/>
        </p:nvSpPr>
        <p:spPr>
          <a:xfrm>
            <a:off x="2379685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4" name="Zaoblený obdĺžnik 23"/>
          <p:cNvSpPr/>
          <p:nvPr userDrawn="1"/>
        </p:nvSpPr>
        <p:spPr>
          <a:xfrm>
            <a:off x="863191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5" name="Zaoblený obdĺžnik 24"/>
          <p:cNvSpPr/>
          <p:nvPr userDrawn="1"/>
        </p:nvSpPr>
        <p:spPr>
          <a:xfrm>
            <a:off x="3896179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6" name="Zaoblený obdĺžnik 25"/>
          <p:cNvSpPr/>
          <p:nvPr userDrawn="1"/>
        </p:nvSpPr>
        <p:spPr>
          <a:xfrm>
            <a:off x="5412673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0" name="Zaoblený obdĺžnik 29"/>
          <p:cNvSpPr/>
          <p:nvPr userDrawn="1"/>
        </p:nvSpPr>
        <p:spPr>
          <a:xfrm>
            <a:off x="6929165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4" name="Zaoblený obdĺžnik 33"/>
          <p:cNvSpPr/>
          <p:nvPr userDrawn="1"/>
        </p:nvSpPr>
        <p:spPr>
          <a:xfrm>
            <a:off x="2379685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7" name="Zaoblený obdĺžnik 36"/>
          <p:cNvSpPr/>
          <p:nvPr userDrawn="1"/>
        </p:nvSpPr>
        <p:spPr>
          <a:xfrm>
            <a:off x="863191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9" name="Zaoblený obdĺžnik 38"/>
          <p:cNvSpPr/>
          <p:nvPr userDrawn="1"/>
        </p:nvSpPr>
        <p:spPr>
          <a:xfrm>
            <a:off x="3896179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40" name="Zaoblený obdĺžnik 39"/>
          <p:cNvSpPr/>
          <p:nvPr userDrawn="1"/>
        </p:nvSpPr>
        <p:spPr>
          <a:xfrm>
            <a:off x="5412673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41" name="Zaoblený obdĺžnik 40"/>
          <p:cNvSpPr/>
          <p:nvPr userDrawn="1"/>
        </p:nvSpPr>
        <p:spPr>
          <a:xfrm>
            <a:off x="6929165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No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  <a:prstGeom prst="rect">
            <a:avLst/>
          </a:prstGeo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ok 3" descr="ESET-znak-negativ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71934" y="5572140"/>
            <a:ext cx="1032391" cy="41940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 World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42915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0715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42915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0715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04---androi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96381" y="1096095"/>
            <a:ext cx="3047619" cy="5761905"/>
          </a:xfrm>
          <a:prstGeom prst="rect">
            <a:avLst/>
          </a:prstGeom>
        </p:spPr>
      </p:pic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42915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0715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04---androi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96381" y="1096095"/>
            <a:ext cx="3047619" cy="5761905"/>
          </a:xfrm>
          <a:prstGeom prst="rect">
            <a:avLst/>
          </a:prstGeom>
        </p:spPr>
      </p:pic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</p:spPr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</p:spPr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35771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8" name="Zástupný symbol obsahu 7"/>
          <p:cNvSpPr>
            <a:spLocks noGrp="1"/>
          </p:cNvSpPr>
          <p:nvPr>
            <p:ph sz="quarter" idx="10" hasCustomPrompt="1"/>
          </p:nvPr>
        </p:nvSpPr>
        <p:spPr>
          <a:xfrm>
            <a:off x="714374" y="428604"/>
            <a:ext cx="7715277" cy="857257"/>
          </a:xfr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lvl="0"/>
            <a:r>
              <a:rPr lang="sk-SK" smtClean="0"/>
              <a:t>Title here</a:t>
            </a:r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35771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8" name="Zástupný symbol obsahu 7"/>
          <p:cNvSpPr>
            <a:spLocks noGrp="1"/>
          </p:cNvSpPr>
          <p:nvPr>
            <p:ph sz="quarter" idx="10" hasCustomPrompt="1"/>
          </p:nvPr>
        </p:nvSpPr>
        <p:spPr>
          <a:xfrm>
            <a:off x="714374" y="428604"/>
            <a:ext cx="7715277" cy="857257"/>
          </a:xfr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lvl="0"/>
            <a:r>
              <a:rPr lang="sk-SK" smtClean="0"/>
              <a:t>Title here</a:t>
            </a:r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</p:spPr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No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857256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cs-CZ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1 Row Title -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/>
          <p:cNvSpPr/>
          <p:nvPr userDrawn="1"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04---androi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96381" y="1096095"/>
            <a:ext cx="3047619" cy="57619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 Row Title -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/>
          <p:cNvSpPr/>
          <p:nvPr userDrawn="1"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1 Row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1 Row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cs-CZ" smtClean="0"/>
              <a:t>Title – ak je menej prekryť farebnou plochou</a:t>
            </a:r>
            <a:endParaRPr lang="sk-SK" dirty="0"/>
          </a:p>
        </p:txBody>
      </p:sp>
      <p:sp>
        <p:nvSpPr>
          <p:cNvPr id="27" name="Zaoblený obdĺžnik 26"/>
          <p:cNvSpPr/>
          <p:nvPr userDrawn="1"/>
        </p:nvSpPr>
        <p:spPr>
          <a:xfrm>
            <a:off x="856043" y="185104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8" name="Zaoblený obdĺžnik 27"/>
          <p:cNvSpPr/>
          <p:nvPr userDrawn="1"/>
        </p:nvSpPr>
        <p:spPr>
          <a:xfrm>
            <a:off x="3357433" y="185104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9" name="Zaoblený obdĺžnik 28"/>
          <p:cNvSpPr/>
          <p:nvPr userDrawn="1"/>
        </p:nvSpPr>
        <p:spPr>
          <a:xfrm>
            <a:off x="5857884" y="185104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1" name="Zaoblený obdĺžnik 30"/>
          <p:cNvSpPr/>
          <p:nvPr userDrawn="1"/>
        </p:nvSpPr>
        <p:spPr>
          <a:xfrm>
            <a:off x="856043" y="335756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2" name="Zaoblený obdĺžnik 31"/>
          <p:cNvSpPr/>
          <p:nvPr userDrawn="1"/>
        </p:nvSpPr>
        <p:spPr>
          <a:xfrm>
            <a:off x="3357433" y="335756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3" name="Zaoblený obdĺžnik 32"/>
          <p:cNvSpPr/>
          <p:nvPr userDrawn="1"/>
        </p:nvSpPr>
        <p:spPr>
          <a:xfrm>
            <a:off x="5857884" y="335756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5" name="Zaoblený obdĺžnik 34"/>
          <p:cNvSpPr/>
          <p:nvPr userDrawn="1"/>
        </p:nvSpPr>
        <p:spPr>
          <a:xfrm>
            <a:off x="856043" y="4857760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6" name="Zaoblený obdĺžnik 35"/>
          <p:cNvSpPr/>
          <p:nvPr userDrawn="1"/>
        </p:nvSpPr>
        <p:spPr>
          <a:xfrm>
            <a:off x="3357554" y="4857760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8" name="Zaoblený obdĺžnik 37"/>
          <p:cNvSpPr/>
          <p:nvPr userDrawn="1"/>
        </p:nvSpPr>
        <p:spPr>
          <a:xfrm>
            <a:off x="5857884" y="4857760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cs-CZ" smtClean="0"/>
              <a:t>Title – ak je menej prekryť farebnou plochou</a:t>
            </a:r>
            <a:endParaRPr lang="sk-SK" dirty="0"/>
          </a:p>
        </p:txBody>
      </p:sp>
      <p:sp>
        <p:nvSpPr>
          <p:cNvPr id="13" name="Zaoblený obdĺžnik 12"/>
          <p:cNvSpPr/>
          <p:nvPr userDrawn="1"/>
        </p:nvSpPr>
        <p:spPr>
          <a:xfrm>
            <a:off x="2379685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4" name="Zaoblený obdĺžnik 13"/>
          <p:cNvSpPr/>
          <p:nvPr userDrawn="1"/>
        </p:nvSpPr>
        <p:spPr>
          <a:xfrm>
            <a:off x="863191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5" name="Zaoblený obdĺžnik 14"/>
          <p:cNvSpPr/>
          <p:nvPr userDrawn="1"/>
        </p:nvSpPr>
        <p:spPr>
          <a:xfrm>
            <a:off x="3896179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6" name="Zaoblený obdĺžnik 15"/>
          <p:cNvSpPr/>
          <p:nvPr userDrawn="1"/>
        </p:nvSpPr>
        <p:spPr>
          <a:xfrm>
            <a:off x="5412673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7" name="Zaoblený obdĺžnik 16"/>
          <p:cNvSpPr/>
          <p:nvPr userDrawn="1"/>
        </p:nvSpPr>
        <p:spPr>
          <a:xfrm>
            <a:off x="6929165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8" name="Zaoblený obdĺžnik 17"/>
          <p:cNvSpPr/>
          <p:nvPr userDrawn="1"/>
        </p:nvSpPr>
        <p:spPr>
          <a:xfrm>
            <a:off x="2379685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9" name="Zaoblený obdĺžnik 18"/>
          <p:cNvSpPr/>
          <p:nvPr userDrawn="1"/>
        </p:nvSpPr>
        <p:spPr>
          <a:xfrm>
            <a:off x="863191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0" name="Zaoblený obdĺžnik 19"/>
          <p:cNvSpPr/>
          <p:nvPr userDrawn="1"/>
        </p:nvSpPr>
        <p:spPr>
          <a:xfrm>
            <a:off x="3896179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1" name="Zaoblený obdĺžnik 20"/>
          <p:cNvSpPr/>
          <p:nvPr userDrawn="1"/>
        </p:nvSpPr>
        <p:spPr>
          <a:xfrm>
            <a:off x="5412673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2" name="Zaoblený obdĺžnik 21"/>
          <p:cNvSpPr/>
          <p:nvPr userDrawn="1"/>
        </p:nvSpPr>
        <p:spPr>
          <a:xfrm>
            <a:off x="6929165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3" name="Zaoblený obdĺžnik 22"/>
          <p:cNvSpPr/>
          <p:nvPr userDrawn="1"/>
        </p:nvSpPr>
        <p:spPr>
          <a:xfrm>
            <a:off x="2379685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4" name="Zaoblený obdĺžnik 23"/>
          <p:cNvSpPr/>
          <p:nvPr userDrawn="1"/>
        </p:nvSpPr>
        <p:spPr>
          <a:xfrm>
            <a:off x="863191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5" name="Zaoblený obdĺžnik 24"/>
          <p:cNvSpPr/>
          <p:nvPr userDrawn="1"/>
        </p:nvSpPr>
        <p:spPr>
          <a:xfrm>
            <a:off x="3896179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26" name="Zaoblený obdĺžnik 25"/>
          <p:cNvSpPr/>
          <p:nvPr userDrawn="1"/>
        </p:nvSpPr>
        <p:spPr>
          <a:xfrm>
            <a:off x="5412673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0" name="Zaoblený obdĺžnik 29"/>
          <p:cNvSpPr/>
          <p:nvPr userDrawn="1"/>
        </p:nvSpPr>
        <p:spPr>
          <a:xfrm>
            <a:off x="6929165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4" name="Zaoblený obdĺžnik 33"/>
          <p:cNvSpPr/>
          <p:nvPr userDrawn="1"/>
        </p:nvSpPr>
        <p:spPr>
          <a:xfrm>
            <a:off x="2379685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7" name="Zaoblený obdĺžnik 36"/>
          <p:cNvSpPr/>
          <p:nvPr userDrawn="1"/>
        </p:nvSpPr>
        <p:spPr>
          <a:xfrm>
            <a:off x="863191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9" name="Zaoblený obdĺžnik 38"/>
          <p:cNvSpPr/>
          <p:nvPr userDrawn="1"/>
        </p:nvSpPr>
        <p:spPr>
          <a:xfrm>
            <a:off x="3896179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40" name="Zaoblený obdĺžnik 39"/>
          <p:cNvSpPr/>
          <p:nvPr userDrawn="1"/>
        </p:nvSpPr>
        <p:spPr>
          <a:xfrm>
            <a:off x="5412673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41" name="Zaoblený obdĺžnik 40"/>
          <p:cNvSpPr/>
          <p:nvPr userDrawn="1"/>
        </p:nvSpPr>
        <p:spPr>
          <a:xfrm>
            <a:off x="6929165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2357430"/>
            <a:ext cx="7772400" cy="3357586"/>
          </a:xfrm>
        </p:spPr>
        <p:txBody>
          <a:bodyPr tIns="0"/>
          <a:lstStyle>
            <a:lvl1pPr>
              <a:defRPr sz="4000" spc="0">
                <a:solidFill>
                  <a:schemeClr val="tx2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285861"/>
            <a:ext cx="7786715" cy="1000131"/>
          </a:xfrm>
        </p:spPr>
        <p:txBody>
          <a:bodyPr anchor="b" anchorCtr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cs-CZ" dirty="0" err="1" smtClean="0"/>
              <a:t>Teal</a:t>
            </a:r>
            <a:r>
              <a:rPr lang="cs-CZ" dirty="0" smtClean="0"/>
              <a:t> </a:t>
            </a:r>
            <a:r>
              <a:rPr lang="cs-CZ" dirty="0" err="1" smtClean="0"/>
              <a:t>light</a:t>
            </a:r>
            <a:r>
              <a:rPr lang="cs-CZ" dirty="0" smtClean="0"/>
              <a:t> text</a:t>
            </a:r>
            <a:endParaRPr lang="sk-SK" dirty="0"/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1" hasCustomPrompt="1"/>
          </p:nvPr>
        </p:nvSpPr>
        <p:spPr>
          <a:xfrm>
            <a:off x="714375" y="3000372"/>
            <a:ext cx="7786688" cy="2714628"/>
          </a:xfrm>
        </p:spPr>
        <p:txBody>
          <a:bodyPr>
            <a:normAutofit/>
          </a:bodyPr>
          <a:lstStyle>
            <a:lvl1pPr>
              <a:defRPr kumimoji="0" lang="cs-CZ" sz="1500" kern="1200" baseline="0" dirty="0" smtClean="0">
                <a:solidFill>
                  <a:schemeClr val="bg1">
                    <a:lumMod val="75000"/>
                  </a:schemeClr>
                </a:solidFill>
                <a:latin typeface="Fedra Sans Alt Pro Medium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cs-CZ" dirty="0" err="1" smtClean="0"/>
              <a:t>Gray</a:t>
            </a:r>
            <a:r>
              <a:rPr lang="cs-CZ" dirty="0" smtClean="0"/>
              <a:t> </a:t>
            </a:r>
            <a:r>
              <a:rPr lang="cs-CZ" dirty="0" err="1" smtClean="0"/>
              <a:t>bold</a:t>
            </a:r>
            <a:r>
              <a:rPr lang="cs-CZ" dirty="0" smtClean="0"/>
              <a:t> text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3" descr="ESET-znak-negativ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71934" y="5572140"/>
            <a:ext cx="1032391" cy="41940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0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0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03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0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0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Row Title -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587170"/>
            <a:ext cx="3709124" cy="342902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2571745"/>
            <a:ext cx="3714776" cy="342902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1785926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1785926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Row Titl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5280760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1770501"/>
            <a:ext cx="2214578" cy="4525963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Rows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46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7709652" cy="4097335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Rows Title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3709124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2214554"/>
            <a:ext cx="3714776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Rows Title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15798"/>
            <a:ext cx="3709124" cy="312784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000373"/>
            <a:ext cx="3714776" cy="314327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2214554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2214554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Rows Title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285884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5280760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2214554"/>
            <a:ext cx="2214578" cy="4081910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7709652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3709124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071810"/>
            <a:ext cx="3714776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857628"/>
            <a:ext cx="3709124" cy="23574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842203"/>
            <a:ext cx="3714776" cy="237287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3056384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3056384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2143140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5280760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3071810"/>
            <a:ext cx="2214578" cy="3224654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strip - 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7709652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strip - 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3709124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929066"/>
            <a:ext cx="3714776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strip - 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730310"/>
            <a:ext cx="3709124" cy="134189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4714885"/>
            <a:ext cx="3714776" cy="135732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3929066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18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3929066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18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strip - 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5280760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3929066"/>
            <a:ext cx="2214578" cy="2367398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3709124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928671"/>
            <a:ext cx="3714776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29914"/>
            <a:ext cx="3709124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1714489"/>
            <a:ext cx="3714776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928670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928670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5280760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928671"/>
            <a:ext cx="2214578" cy="5000659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3709124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928671"/>
            <a:ext cx="3714776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8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29914"/>
            <a:ext cx="3709124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9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1714489"/>
            <a:ext cx="3714776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10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928670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11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928670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5280760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928671"/>
            <a:ext cx="2214578" cy="5000660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Kliknite sem a upravte štýl predlohy podnadpisov.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3B3B3B"/>
              </a:solidFill>
            </a:endParaRP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6A24D0-0556-4668-B4C8-4AAD60004F50}" type="slidenum">
              <a:rPr lang="sk-SK" smtClean="0">
                <a:solidFill>
                  <a:srgbClr val="3B3B3B"/>
                </a:solidFill>
              </a:rPr>
              <a:pPr/>
              <a:t>‹#›</a:t>
            </a:fld>
            <a:endParaRPr lang="sk-SK">
              <a:solidFill>
                <a:srgbClr val="3B3B3B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ow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0" y="3857628"/>
            <a:ext cx="9144000" cy="114300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sk-SK" sz="4400" b="0" i="0" u="none" strike="noStrike" kern="1200" cap="none" spc="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SansCE-MediumSC" pitchFamily="34" charset="0"/>
                <a:ea typeface="+mn-ea"/>
                <a:cs typeface="+mn-cs"/>
              </a:rPr>
              <a:t>56</a:t>
            </a:r>
            <a:r>
              <a:rPr kumimoji="0" lang="sk-SK" sz="4400" b="0" i="0" u="none" strike="noStrike" kern="1200" cap="none" spc="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4400" b="0" i="0" u="none" strike="noStrike" kern="1200" cap="none" spc="5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Tests</a:t>
            </a:r>
            <a:r>
              <a:rPr kumimoji="0" lang="sk-SK" sz="4400" b="0" i="0" u="none" strike="noStrike" kern="1200" cap="none" spc="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4400" b="0" i="0" u="none" strike="noStrike" kern="1200" cap="none" spc="5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Passed</a:t>
            </a:r>
            <a:r>
              <a:rPr kumimoji="0" lang="sk-SK" sz="4400" b="0" i="0" u="none" strike="noStrike" kern="1200" cap="none" spc="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sk-SK" sz="4400" b="0" i="0" u="none" strike="noStrike" kern="1200" cap="none" spc="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0" y="5929329"/>
            <a:ext cx="9144000" cy="85247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sk-SK" sz="1800" dirty="0">
              <a:solidFill>
                <a:srgbClr val="000000">
                  <a:lumMod val="65000"/>
                  <a:lumOff val="35000"/>
                </a:srgbClr>
              </a:solidFill>
              <a:latin typeface="FedraSansCE-BookSC" pitchFamily="34" charset="0"/>
            </a:endParaRPr>
          </a:p>
        </p:txBody>
      </p:sp>
      <p:pic>
        <p:nvPicPr>
          <p:cNvPr id="5" name="Obrázek 4" descr="awards---white---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095625" y="1428756"/>
            <a:ext cx="2952750" cy="2857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35771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8" name="Zástupný symbol obsahu 7"/>
          <p:cNvSpPr>
            <a:spLocks noGrp="1"/>
          </p:cNvSpPr>
          <p:nvPr>
            <p:ph sz="quarter" idx="10" hasCustomPrompt="1"/>
          </p:nvPr>
        </p:nvSpPr>
        <p:spPr>
          <a:xfrm>
            <a:off x="714374" y="428604"/>
            <a:ext cx="7715277" cy="857257"/>
          </a:xfr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lvl="0"/>
            <a:r>
              <a:rPr lang="sk-SK" dirty="0" err="1" smtClean="0"/>
              <a:t>Title</a:t>
            </a:r>
            <a:r>
              <a:rPr lang="sk-SK" dirty="0" smtClean="0"/>
              <a:t> </a:t>
            </a:r>
            <a:r>
              <a:rPr lang="sk-SK" dirty="0" err="1" smtClean="0"/>
              <a:t>here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42915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0715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04---androi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96381" y="1096095"/>
            <a:ext cx="3047619" cy="5761905"/>
          </a:xfrm>
          <a:prstGeom prst="rect">
            <a:avLst/>
          </a:prstGeom>
        </p:spPr>
      </p:pic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42915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0715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04---androi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96381" y="1096095"/>
            <a:ext cx="3047619" cy="5761905"/>
          </a:xfrm>
          <a:prstGeom prst="rect">
            <a:avLst/>
          </a:prstGeom>
        </p:spPr>
      </p:pic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0" y="2786058"/>
            <a:ext cx="9144000" cy="1643074"/>
          </a:xfrm>
        </p:spPr>
        <p:txBody>
          <a:bodyPr>
            <a:normAutofit/>
          </a:bodyPr>
          <a:lstStyle>
            <a:lvl1pPr indent="-180000" algn="ctr" rtl="0" eaLnBrk="1" latinLnBrk="0" hangingPunct="1">
              <a:buSzPct val="100000"/>
              <a:buFont typeface="Arial" pitchFamily="34" charset="0"/>
              <a:buNone/>
              <a:defRPr kumimoji="0" lang="cs-CZ" sz="3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Section</a:t>
            </a:r>
            <a:r>
              <a:rPr kumimoji="0" lang="cs-CZ" dirty="0" smtClean="0"/>
              <a:t> TITLE</a:t>
            </a:r>
            <a:endParaRPr kumimoji="0" lang="en-US" dirty="0"/>
          </a:p>
        </p:txBody>
      </p:sp>
      <p:pic>
        <p:nvPicPr>
          <p:cNvPr id="3" name="Obrázok 3" descr="ESET-znak-negativ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71934" y="5572140"/>
            <a:ext cx="1032391" cy="41940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6" descr="bublina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Zástupný symbol pro text 7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37" y="1142984"/>
            <a:ext cx="4000528" cy="1857387"/>
          </a:xfrm>
        </p:spPr>
        <p:txBody>
          <a:bodyPr anchor="ctr" anchorCtr="0"/>
          <a:lstStyle>
            <a:lvl1pPr algn="ctr">
              <a:buNone/>
              <a:defRPr sz="2400"/>
            </a:lvl1pPr>
          </a:lstStyle>
          <a:p>
            <a:pPr lvl="0"/>
            <a:r>
              <a:rPr kumimoji="0" lang="sk-SK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FedraSansCE-MediumSC" pitchFamily="34" charset="0"/>
                <a:cs typeface="Segoe UI" pitchFamily="34" charset="0"/>
              </a:rPr>
              <a:t>383</a:t>
            </a:r>
            <a:endParaRPr lang="sk-SK" dirty="0"/>
          </a:p>
        </p:txBody>
      </p:sp>
      <p:sp>
        <p:nvSpPr>
          <p:cNvPr id="5" name="Zástupný symbol pro text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071942"/>
            <a:ext cx="9144000" cy="1785950"/>
          </a:xfrm>
        </p:spPr>
        <p:txBody>
          <a:bodyPr anchor="ctr" anchorCtr="0"/>
          <a:lstStyle>
            <a:lvl1pPr marL="180000" marR="0" indent="-18000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 sz="4000"/>
            </a:lvl1pPr>
          </a:lstStyle>
          <a:p>
            <a:pPr marL="180000" marR="0" lvl="0" indent="-18000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sk-SK" sz="4400" spc="50" dirty="0" err="1" smtClean="0">
                <a:solidFill>
                  <a:srgbClr val="FFFFFF"/>
                </a:solidFill>
                <a:latin typeface="Fedra Sans Alt Pro Medium" pitchFamily="34" charset="0"/>
              </a:rPr>
              <a:t>Employees</a:t>
            </a:r>
            <a:endParaRPr lang="sk-SK" sz="2800" spc="50" dirty="0" smtClean="0">
              <a:solidFill>
                <a:srgbClr val="FFFFFF"/>
              </a:solidFill>
              <a:latin typeface="FedraSansCE-BookSC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6" descr="bublina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ástupný symbol pro text 7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37" y="1142984"/>
            <a:ext cx="4000528" cy="1857387"/>
          </a:xfrm>
        </p:spPr>
        <p:txBody>
          <a:bodyPr anchor="ctr" anchorCtr="0"/>
          <a:lstStyle>
            <a:lvl1pPr algn="ctr">
              <a:buNone/>
              <a:defRPr sz="2400"/>
            </a:lvl1pPr>
          </a:lstStyle>
          <a:p>
            <a:pPr lvl="0"/>
            <a:r>
              <a:rPr kumimoji="0" lang="sk-SK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FedraSansCE-MediumSC" pitchFamily="34" charset="0"/>
                <a:cs typeface="Segoe UI" pitchFamily="34" charset="0"/>
              </a:rPr>
              <a:t>383</a:t>
            </a:r>
            <a:endParaRPr lang="sk-SK" dirty="0"/>
          </a:p>
        </p:txBody>
      </p:sp>
      <p:sp>
        <p:nvSpPr>
          <p:cNvPr id="9" name="Zástupný symbol pro text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071942"/>
            <a:ext cx="9144000" cy="1785950"/>
          </a:xfrm>
        </p:spPr>
        <p:txBody>
          <a:bodyPr anchor="ctr" anchorCtr="0"/>
          <a:lstStyle>
            <a:lvl1pPr marL="180000" marR="0" indent="-18000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 sz="4000"/>
            </a:lvl1pPr>
          </a:lstStyle>
          <a:p>
            <a:pPr marL="180000" marR="0" lvl="0" indent="-18000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sk-SK" sz="4400" spc="50" dirty="0" err="1" smtClean="0">
                <a:solidFill>
                  <a:srgbClr val="FFFFFF"/>
                </a:solidFill>
                <a:latin typeface="Fedra Sans Alt Pro Medium" pitchFamily="34" charset="0"/>
              </a:rPr>
              <a:t>Employees</a:t>
            </a:r>
            <a:endParaRPr lang="sk-SK" sz="2800" spc="50" dirty="0" smtClean="0">
              <a:solidFill>
                <a:srgbClr val="FFFFFF"/>
              </a:solidFill>
              <a:latin typeface="FedraSansCE-BookSC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1285860"/>
            <a:ext cx="7715305" cy="28575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1285860"/>
            <a:ext cx="7715305" cy="28575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35771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8" name="Zástupný symbol obsahu 7"/>
          <p:cNvSpPr>
            <a:spLocks noGrp="1"/>
          </p:cNvSpPr>
          <p:nvPr>
            <p:ph sz="quarter" idx="10" hasCustomPrompt="1"/>
          </p:nvPr>
        </p:nvSpPr>
        <p:spPr>
          <a:xfrm>
            <a:off x="714374" y="428604"/>
            <a:ext cx="7715277" cy="857257"/>
          </a:xfr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lvl="0"/>
            <a:r>
              <a:rPr lang="sk-SK" dirty="0" err="1" smtClean="0"/>
              <a:t>Title</a:t>
            </a:r>
            <a:r>
              <a:rPr lang="sk-SK" dirty="0" smtClean="0"/>
              <a:t> </a:t>
            </a:r>
            <a:r>
              <a:rPr lang="sk-SK" dirty="0" err="1" smtClean="0"/>
              <a:t>here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sahu 7"/>
          <p:cNvSpPr>
            <a:spLocks noGrp="1"/>
          </p:cNvSpPr>
          <p:nvPr>
            <p:ph sz="quarter" idx="10" hasCustomPrompt="1"/>
          </p:nvPr>
        </p:nvSpPr>
        <p:spPr>
          <a:xfrm>
            <a:off x="714374" y="428604"/>
            <a:ext cx="7715277" cy="857257"/>
          </a:xfr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tx1"/>
                </a:solidFill>
                <a:latin typeface="Fedra Sans Alt Pro Medium" pitchFamily="34" charset="0"/>
              </a:defRPr>
            </a:lvl1pPr>
          </a:lstStyle>
          <a:p>
            <a:pPr lvl="0"/>
            <a:r>
              <a:rPr lang="sk-SK" dirty="0" err="1" smtClean="0"/>
              <a:t>Title</a:t>
            </a:r>
            <a:r>
              <a:rPr lang="sk-SK" dirty="0" smtClean="0"/>
              <a:t> </a:t>
            </a:r>
            <a:r>
              <a:rPr lang="sk-SK" dirty="0" err="1" smtClean="0"/>
              <a:t>here</a:t>
            </a:r>
            <a:endParaRPr lang="sk-SK" dirty="0"/>
          </a:p>
        </p:txBody>
      </p:sp>
      <p:pic>
        <p:nvPicPr>
          <p:cNvPr id="6" name="Obrázok 18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1785918" y="2893215"/>
            <a:ext cx="1994535" cy="1468755"/>
          </a:xfrm>
          <a:prstGeom prst="rect">
            <a:avLst/>
          </a:prstGeom>
        </p:spPr>
      </p:pic>
      <p:pic>
        <p:nvPicPr>
          <p:cNvPr id="7" name="Obrázok 40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1785918" y="1357298"/>
            <a:ext cx="1994535" cy="1468755"/>
          </a:xfrm>
          <a:prstGeom prst="rect">
            <a:avLst/>
          </a:prstGeom>
        </p:spPr>
      </p:pic>
      <p:pic>
        <p:nvPicPr>
          <p:cNvPr id="10" name="Obrázok 41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1785918" y="4429132"/>
            <a:ext cx="1994535" cy="1468755"/>
          </a:xfrm>
          <a:prstGeom prst="rect">
            <a:avLst/>
          </a:prstGeom>
        </p:spPr>
      </p:pic>
      <p:pic>
        <p:nvPicPr>
          <p:cNvPr id="11" name="Obrázok 42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5857884" y="2893215"/>
            <a:ext cx="1994535" cy="1468755"/>
          </a:xfrm>
          <a:prstGeom prst="rect">
            <a:avLst/>
          </a:prstGeom>
        </p:spPr>
      </p:pic>
      <p:pic>
        <p:nvPicPr>
          <p:cNvPr id="12" name="Obrázok 43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5857884" y="1357298"/>
            <a:ext cx="1994535" cy="1468755"/>
          </a:xfrm>
          <a:prstGeom prst="rect">
            <a:avLst/>
          </a:prstGeom>
        </p:spPr>
      </p:pic>
      <p:pic>
        <p:nvPicPr>
          <p:cNvPr id="13" name="Obrázok 44" descr="grey-arrow-element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lum bright="-28000" contrast="31000"/>
          </a:blip>
          <a:stretch>
            <a:fillRect/>
          </a:stretch>
        </p:blipFill>
        <p:spPr>
          <a:xfrm>
            <a:off x="5857884" y="4429132"/>
            <a:ext cx="1994535" cy="1468755"/>
          </a:xfrm>
          <a:prstGeom prst="rect">
            <a:avLst/>
          </a:prstGeom>
        </p:spPr>
      </p:pic>
      <p:sp>
        <p:nvSpPr>
          <p:cNvPr id="15" name="Zástupný symbol pro obsah 14"/>
          <p:cNvSpPr>
            <a:spLocks noGrp="1"/>
          </p:cNvSpPr>
          <p:nvPr>
            <p:ph sz="quarter" idx="11" hasCustomPrompt="1"/>
          </p:nvPr>
        </p:nvSpPr>
        <p:spPr>
          <a:xfrm>
            <a:off x="2143124" y="1785939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Zástupný symbol pro obsah 14"/>
          <p:cNvSpPr>
            <a:spLocks noGrp="1"/>
          </p:cNvSpPr>
          <p:nvPr>
            <p:ph sz="quarter" idx="12" hasCustomPrompt="1"/>
          </p:nvPr>
        </p:nvSpPr>
        <p:spPr>
          <a:xfrm>
            <a:off x="2143124" y="3286124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Zástupný symbol pro obsah 14"/>
          <p:cNvSpPr>
            <a:spLocks noGrp="1"/>
          </p:cNvSpPr>
          <p:nvPr>
            <p:ph sz="quarter" idx="13" hasCustomPrompt="1"/>
          </p:nvPr>
        </p:nvSpPr>
        <p:spPr>
          <a:xfrm>
            <a:off x="2143124" y="4857773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Zástupný symbol pro obsah 14"/>
          <p:cNvSpPr>
            <a:spLocks noGrp="1"/>
          </p:cNvSpPr>
          <p:nvPr>
            <p:ph sz="quarter" idx="14" hasCustomPrompt="1"/>
          </p:nvPr>
        </p:nvSpPr>
        <p:spPr>
          <a:xfrm>
            <a:off x="6215074" y="1785939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Zástupný symbol pro obsah 14"/>
          <p:cNvSpPr>
            <a:spLocks noGrp="1"/>
          </p:cNvSpPr>
          <p:nvPr>
            <p:ph sz="quarter" idx="15" hasCustomPrompt="1"/>
          </p:nvPr>
        </p:nvSpPr>
        <p:spPr>
          <a:xfrm>
            <a:off x="6215074" y="3286124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Zástupný symbol pro obsah 14"/>
          <p:cNvSpPr>
            <a:spLocks noGrp="1"/>
          </p:cNvSpPr>
          <p:nvPr>
            <p:ph sz="quarter" idx="16" hasCustomPrompt="1"/>
          </p:nvPr>
        </p:nvSpPr>
        <p:spPr>
          <a:xfrm>
            <a:off x="6215074" y="4857773"/>
            <a:ext cx="2143124" cy="78580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Miroslav Trnka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/>
            </a:r>
            <a:b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Founder &amp; Chief</a:t>
            </a:r>
            <a: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sk-SK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Operating Officer</a:t>
            </a:r>
            <a:endParaRPr kumimoji="0" lang="sk-SK" sz="13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Zástupný symbol pro obrázek 21"/>
          <p:cNvSpPr>
            <a:spLocks noGrp="1"/>
          </p:cNvSpPr>
          <p:nvPr>
            <p:ph type="pic" sz="quarter" idx="17"/>
          </p:nvPr>
        </p:nvSpPr>
        <p:spPr>
          <a:xfrm>
            <a:off x="928662" y="1714488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endParaRPr lang="sk-SK"/>
          </a:p>
        </p:txBody>
      </p:sp>
      <p:sp>
        <p:nvSpPr>
          <p:cNvPr id="24" name="Zástupný symbol pro obrázek 21"/>
          <p:cNvSpPr>
            <a:spLocks noGrp="1"/>
          </p:cNvSpPr>
          <p:nvPr>
            <p:ph type="pic" sz="quarter" idx="18"/>
          </p:nvPr>
        </p:nvSpPr>
        <p:spPr>
          <a:xfrm>
            <a:off x="928662" y="3270738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endParaRPr lang="sk-SK"/>
          </a:p>
        </p:txBody>
      </p:sp>
      <p:sp>
        <p:nvSpPr>
          <p:cNvPr id="25" name="Zástupný symbol pro obrázek 21"/>
          <p:cNvSpPr>
            <a:spLocks noGrp="1"/>
          </p:cNvSpPr>
          <p:nvPr>
            <p:ph type="pic" sz="quarter" idx="19"/>
          </p:nvPr>
        </p:nvSpPr>
        <p:spPr>
          <a:xfrm>
            <a:off x="928662" y="4777506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lang="sk-SK"/>
            </a:lvl1pPr>
          </a:lstStyle>
          <a:p>
            <a:endParaRPr lang="sk-SK"/>
          </a:p>
        </p:txBody>
      </p:sp>
      <p:sp>
        <p:nvSpPr>
          <p:cNvPr id="26" name="Zástupný symbol pro obrázek 21"/>
          <p:cNvSpPr>
            <a:spLocks noGrp="1"/>
          </p:cNvSpPr>
          <p:nvPr>
            <p:ph type="pic" sz="quarter" idx="20"/>
          </p:nvPr>
        </p:nvSpPr>
        <p:spPr>
          <a:xfrm>
            <a:off x="5000628" y="1714488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endParaRPr lang="sk-SK"/>
          </a:p>
        </p:txBody>
      </p:sp>
      <p:sp>
        <p:nvSpPr>
          <p:cNvPr id="27" name="Zástupný symbol pro obrázek 21"/>
          <p:cNvSpPr>
            <a:spLocks noGrp="1"/>
          </p:cNvSpPr>
          <p:nvPr>
            <p:ph type="pic" sz="quarter" idx="21"/>
          </p:nvPr>
        </p:nvSpPr>
        <p:spPr>
          <a:xfrm>
            <a:off x="5000628" y="3270738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endParaRPr lang="sk-SK"/>
          </a:p>
        </p:txBody>
      </p:sp>
      <p:sp>
        <p:nvSpPr>
          <p:cNvPr id="28" name="Zástupný symbol pro obrázek 21"/>
          <p:cNvSpPr>
            <a:spLocks noGrp="1"/>
          </p:cNvSpPr>
          <p:nvPr>
            <p:ph type="pic" sz="quarter" idx="22"/>
          </p:nvPr>
        </p:nvSpPr>
        <p:spPr>
          <a:xfrm>
            <a:off x="5000628" y="4777506"/>
            <a:ext cx="714354" cy="714368"/>
          </a:xfrm>
          <a:solidFill>
            <a:srgbClr val="FFFFFF">
              <a:alpha val="45098"/>
            </a:srgb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None/>
              <a:defRPr lang="sk-SK"/>
            </a:lvl1pPr>
          </a:lstStyle>
          <a:p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Title - General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/>
          </p:nvPr>
        </p:nvSpPr>
        <p:spPr>
          <a:xfrm>
            <a:off x="720000" y="1928802"/>
            <a:ext cx="7709652" cy="442915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10715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No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No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No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No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No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No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No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No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No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 Europ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5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0000" y="2357430"/>
            <a:ext cx="7772400" cy="3357586"/>
          </a:xfrm>
          <a:prstGeom prst="rect">
            <a:avLst/>
          </a:prstGeom>
        </p:spPr>
        <p:txBody>
          <a:bodyPr tIns="0"/>
          <a:lstStyle>
            <a:lvl1pPr>
              <a:defRPr sz="4000" spc="0"/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0"/>
          </p:nvPr>
        </p:nvSpPr>
        <p:spPr>
          <a:xfrm>
            <a:off x="714348" y="1285861"/>
            <a:ext cx="7786715" cy="1000131"/>
          </a:xfrm>
          <a:prstGeom prst="rect">
            <a:avLst/>
          </a:prstGeom>
        </p:spPr>
        <p:txBody>
          <a:bodyPr anchor="b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1"/>
          </p:nvPr>
        </p:nvSpPr>
        <p:spPr>
          <a:xfrm>
            <a:off x="714375" y="3000372"/>
            <a:ext cx="7786688" cy="2714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kumimoji="0" lang="cs-CZ" sz="1500" kern="1200" baseline="0" dirty="0" smtClean="0">
                <a:solidFill>
                  <a:schemeClr val="bg1">
                    <a:lumMod val="75000"/>
                  </a:schemeClr>
                </a:solidFill>
                <a:latin typeface="Fedra Sans Alt Pro Medium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1 Row Title -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/>
          <p:cNvSpPr/>
          <p:nvPr userDrawn="1"/>
        </p:nvSpPr>
        <p:spPr>
          <a:xfrm>
            <a:off x="0" y="0"/>
            <a:ext cx="9144000" cy="135731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k-SK">
              <a:solidFill>
                <a:srgbClr val="FFFFFF"/>
              </a:solidFill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01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0000" y="3929066"/>
            <a:ext cx="7772400" cy="2357454"/>
          </a:xfrm>
        </p:spPr>
        <p:txBody>
          <a:bodyPr tIns="0"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/>
          </p:nvPr>
        </p:nvSpPr>
        <p:spPr>
          <a:xfrm>
            <a:off x="720000" y="4429132"/>
            <a:ext cx="7781090" cy="1867332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None/>
              <a:defRPr kumimoji="0" lang="cs-CZ" sz="2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>
              <a:solidFill>
                <a:srgbClr val="FFFFFF"/>
              </a:solidFill>
            </a:endParaRPr>
          </a:p>
        </p:txBody>
      </p:sp>
      <p:sp>
        <p:nvSpPr>
          <p:cNvPr id="3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4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D214C-28E8-44A3-8D8C-4E3353CECFB6}" type="slidenum">
              <a:rPr lang="sk-SK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sk-SK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trip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ow Title - Gener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/>
          <p:cNvSpPr/>
          <p:nvPr userDrawn="1"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1 Row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ĺžnik 4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8" name="Obrázek 7" descr="Basic-ESET-logotype-with-sloga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4348" y="428604"/>
            <a:ext cx="799340" cy="32728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 World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975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Title - General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ow Title -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/>
          <p:cNvSpPr/>
          <p:nvPr userDrawn="1"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8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1 Row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</p:spPr>
        <p:txBody>
          <a:bodyPr/>
          <a:lstStyle/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35771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8" name="Zástupný symbol obsahu 7"/>
          <p:cNvSpPr>
            <a:spLocks noGrp="1"/>
          </p:cNvSpPr>
          <p:nvPr>
            <p:ph sz="quarter" idx="10" hasCustomPrompt="1"/>
          </p:nvPr>
        </p:nvSpPr>
        <p:spPr>
          <a:xfrm>
            <a:off x="714374" y="428604"/>
            <a:ext cx="7715277" cy="857257"/>
          </a:xfr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lvl="0"/>
            <a:r>
              <a:rPr lang="sk-SK" dirty="0" err="1" smtClean="0"/>
              <a:t>Title</a:t>
            </a:r>
            <a:r>
              <a:rPr lang="sk-SK" dirty="0" smtClean="0"/>
              <a:t> </a:t>
            </a:r>
            <a:r>
              <a:rPr lang="sk-SK" dirty="0" err="1" smtClean="0"/>
              <a:t>here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1 Row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</p:spPr>
        <p:txBody>
          <a:bodyPr/>
          <a:lstStyle/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ow Title - General">
    <p:bg>
      <p:bgPr>
        <a:solidFill>
          <a:schemeClr val="accent4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dĺžnik 4"/>
          <p:cNvSpPr/>
          <p:nvPr userDrawn="1"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Zaoblený obdĺžnik 26"/>
          <p:cNvSpPr/>
          <p:nvPr userDrawn="1"/>
        </p:nvSpPr>
        <p:spPr>
          <a:xfrm>
            <a:off x="856043" y="185104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Zaoblený obdĺžnik 27"/>
          <p:cNvSpPr/>
          <p:nvPr userDrawn="1"/>
        </p:nvSpPr>
        <p:spPr>
          <a:xfrm>
            <a:off x="3357433" y="185104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Zaoblený obdĺžnik 28"/>
          <p:cNvSpPr/>
          <p:nvPr userDrawn="1"/>
        </p:nvSpPr>
        <p:spPr>
          <a:xfrm>
            <a:off x="5857884" y="185104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1" name="Zaoblený obdĺžnik 30"/>
          <p:cNvSpPr/>
          <p:nvPr userDrawn="1"/>
        </p:nvSpPr>
        <p:spPr>
          <a:xfrm>
            <a:off x="856043" y="335756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2" name="Zaoblený obdĺžnik 31"/>
          <p:cNvSpPr/>
          <p:nvPr userDrawn="1"/>
        </p:nvSpPr>
        <p:spPr>
          <a:xfrm>
            <a:off x="3357433" y="335756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3" name="Zaoblený obdĺžnik 32"/>
          <p:cNvSpPr/>
          <p:nvPr userDrawn="1"/>
        </p:nvSpPr>
        <p:spPr>
          <a:xfrm>
            <a:off x="5857884" y="3357562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Zaoblený obdĺžnik 34"/>
          <p:cNvSpPr/>
          <p:nvPr userDrawn="1"/>
        </p:nvSpPr>
        <p:spPr>
          <a:xfrm>
            <a:off x="856043" y="4857760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6" name="Zaoblený obdĺžnik 35"/>
          <p:cNvSpPr/>
          <p:nvPr userDrawn="1"/>
        </p:nvSpPr>
        <p:spPr>
          <a:xfrm>
            <a:off x="3357554" y="4857760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Zaoblený obdĺžnik 37"/>
          <p:cNvSpPr/>
          <p:nvPr userDrawn="1"/>
        </p:nvSpPr>
        <p:spPr>
          <a:xfrm>
            <a:off x="5857884" y="4857760"/>
            <a:ext cx="2357455" cy="136364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ow Title - General">
    <p:bg>
      <p:bgPr>
        <a:solidFill>
          <a:schemeClr val="accent4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dĺžnik 4"/>
          <p:cNvSpPr/>
          <p:nvPr userDrawn="1"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Zaoblený obdĺžnik 12"/>
          <p:cNvSpPr/>
          <p:nvPr userDrawn="1"/>
        </p:nvSpPr>
        <p:spPr>
          <a:xfrm>
            <a:off x="2379685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Zaoblený obdĺžnik 13"/>
          <p:cNvSpPr/>
          <p:nvPr userDrawn="1"/>
        </p:nvSpPr>
        <p:spPr>
          <a:xfrm>
            <a:off x="863191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Zaoblený obdĺžnik 14"/>
          <p:cNvSpPr/>
          <p:nvPr userDrawn="1"/>
        </p:nvSpPr>
        <p:spPr>
          <a:xfrm>
            <a:off x="3896179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Zaoblený obdĺžnik 15"/>
          <p:cNvSpPr/>
          <p:nvPr userDrawn="1"/>
        </p:nvSpPr>
        <p:spPr>
          <a:xfrm>
            <a:off x="5412673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Zaoblený obdĺžnik 16"/>
          <p:cNvSpPr/>
          <p:nvPr userDrawn="1"/>
        </p:nvSpPr>
        <p:spPr>
          <a:xfrm>
            <a:off x="6929165" y="1857364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Zaoblený obdĺžnik 17"/>
          <p:cNvSpPr/>
          <p:nvPr userDrawn="1"/>
        </p:nvSpPr>
        <p:spPr>
          <a:xfrm>
            <a:off x="2379685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Zaoblený obdĺžnik 18"/>
          <p:cNvSpPr/>
          <p:nvPr userDrawn="1"/>
        </p:nvSpPr>
        <p:spPr>
          <a:xfrm>
            <a:off x="863191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Zaoblený obdĺžnik 19"/>
          <p:cNvSpPr/>
          <p:nvPr userDrawn="1"/>
        </p:nvSpPr>
        <p:spPr>
          <a:xfrm>
            <a:off x="3896179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" name="Zaoblený obdĺžnik 20"/>
          <p:cNvSpPr/>
          <p:nvPr userDrawn="1"/>
        </p:nvSpPr>
        <p:spPr>
          <a:xfrm>
            <a:off x="5412673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Zaoblený obdĺžnik 21"/>
          <p:cNvSpPr/>
          <p:nvPr userDrawn="1"/>
        </p:nvSpPr>
        <p:spPr>
          <a:xfrm>
            <a:off x="6929165" y="3002272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3" name="Zaoblený obdĺžnik 22"/>
          <p:cNvSpPr/>
          <p:nvPr userDrawn="1"/>
        </p:nvSpPr>
        <p:spPr>
          <a:xfrm>
            <a:off x="2379685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4" name="Zaoblený obdĺžnik 23"/>
          <p:cNvSpPr/>
          <p:nvPr userDrawn="1"/>
        </p:nvSpPr>
        <p:spPr>
          <a:xfrm>
            <a:off x="863191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Zaoblený obdĺžnik 24"/>
          <p:cNvSpPr/>
          <p:nvPr userDrawn="1"/>
        </p:nvSpPr>
        <p:spPr>
          <a:xfrm>
            <a:off x="3896179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Zaoblený obdĺžnik 25"/>
          <p:cNvSpPr/>
          <p:nvPr userDrawn="1"/>
        </p:nvSpPr>
        <p:spPr>
          <a:xfrm>
            <a:off x="5412673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0" name="Zaoblený obdĺžnik 29"/>
          <p:cNvSpPr/>
          <p:nvPr userDrawn="1"/>
        </p:nvSpPr>
        <p:spPr>
          <a:xfrm>
            <a:off x="6929165" y="4147180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4" name="Zaoblený obdĺžnik 33"/>
          <p:cNvSpPr/>
          <p:nvPr userDrawn="1"/>
        </p:nvSpPr>
        <p:spPr>
          <a:xfrm>
            <a:off x="2379685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7" name="Zaoblený obdĺžnik 36"/>
          <p:cNvSpPr/>
          <p:nvPr userDrawn="1"/>
        </p:nvSpPr>
        <p:spPr>
          <a:xfrm>
            <a:off x="863191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Zaoblený obdĺžnik 38"/>
          <p:cNvSpPr/>
          <p:nvPr userDrawn="1"/>
        </p:nvSpPr>
        <p:spPr>
          <a:xfrm>
            <a:off x="3896179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Zaoblený obdĺžnik 39"/>
          <p:cNvSpPr/>
          <p:nvPr userDrawn="1"/>
        </p:nvSpPr>
        <p:spPr>
          <a:xfrm>
            <a:off x="5412673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Zaoblený obdĺžnik 40"/>
          <p:cNvSpPr/>
          <p:nvPr userDrawn="1"/>
        </p:nvSpPr>
        <p:spPr>
          <a:xfrm>
            <a:off x="6929165" y="5292088"/>
            <a:ext cx="1285884" cy="928694"/>
          </a:xfrm>
          <a:prstGeom prst="roundRect">
            <a:avLst>
              <a:gd name="adj" fmla="val 6224"/>
            </a:avLst>
          </a:prstGeom>
          <a:solidFill>
            <a:schemeClr val="bg2"/>
          </a:solidFill>
          <a:ln>
            <a:noFill/>
          </a:ln>
          <a:effectLst>
            <a:outerShdw blurRad="139700" sx="101000" sy="101000" algn="ctr" rotWithShape="0">
              <a:schemeClr val="accent4">
                <a:lumMod val="60000"/>
                <a:lumOff val="40000"/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85725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</p:spPr>
        <p:txBody>
          <a:bodyPr/>
          <a:lstStyle/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1 Row Title - General">
    <p:bg>
      <p:bgPr>
        <a:solidFill>
          <a:srgbClr val="80B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/>
          <p:cNvSpPr/>
          <p:nvPr userDrawn="1"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85725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1 Row Title - General">
    <p:bg>
      <p:bgPr>
        <a:solidFill>
          <a:srgbClr val="80B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4" descr="backgrounds-whitestrip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85725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1 Row Title - General">
    <p:bg>
      <p:bgPr>
        <a:solidFill>
          <a:srgbClr val="80B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4214810" y="2857496"/>
            <a:ext cx="4214842" cy="3438968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8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8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8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8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en-US" sz="280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obsahu 7"/>
          <p:cNvSpPr txBox="1">
            <a:spLocks/>
          </p:cNvSpPr>
          <p:nvPr userDrawn="1"/>
        </p:nvSpPr>
        <p:spPr>
          <a:xfrm>
            <a:off x="4214810" y="1000108"/>
            <a:ext cx="4214841" cy="150019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1 Row Title - General">
    <p:bg>
      <p:bgPr>
        <a:solidFill>
          <a:srgbClr val="80B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4214810" y="2857496"/>
            <a:ext cx="4214842" cy="3438968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8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8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8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800" kern="1200" baseline="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en-US" sz="280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obsahu 7"/>
          <p:cNvSpPr txBox="1">
            <a:spLocks/>
          </p:cNvSpPr>
          <p:nvPr userDrawn="1"/>
        </p:nvSpPr>
        <p:spPr>
          <a:xfrm>
            <a:off x="4214810" y="1000108"/>
            <a:ext cx="4214841" cy="150019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ESET-vizual-corporate-strip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" y="838202"/>
            <a:ext cx="9143995" cy="2733674"/>
          </a:xfrm>
          <a:prstGeom prst="rect">
            <a:avLst/>
          </a:prstGeom>
        </p:spPr>
      </p:pic>
      <p:pic>
        <p:nvPicPr>
          <p:cNvPr id="5" name="Obrázek 4" descr="Basic-ESET-logotype-with-sloga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14348" y="428604"/>
            <a:ext cx="799340" cy="327289"/>
          </a:xfrm>
          <a:prstGeom prst="rect">
            <a:avLst/>
          </a:prstGeom>
        </p:spPr>
      </p:pic>
      <p:sp>
        <p:nvSpPr>
          <p:cNvPr id="7" name="Zástupný symbol pro text 2"/>
          <p:cNvSpPr>
            <a:spLocks noGrp="1"/>
          </p:cNvSpPr>
          <p:nvPr>
            <p:ph idx="1"/>
          </p:nvPr>
        </p:nvSpPr>
        <p:spPr>
          <a:xfrm>
            <a:off x="642910" y="4429132"/>
            <a:ext cx="8043890" cy="1857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1pPr>
            <a:lvl2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2pPr>
            <a:lvl3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3pPr>
            <a:lvl4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4pPr>
            <a:lvl5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5pPr>
          </a:lstStyle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sk-SK" dirty="0"/>
          </a:p>
        </p:txBody>
      </p:sp>
      <p:sp>
        <p:nvSpPr>
          <p:cNvPr id="9" name="Nadpis 8"/>
          <p:cNvSpPr>
            <a:spLocks noGrp="1"/>
          </p:cNvSpPr>
          <p:nvPr>
            <p:ph type="title" hasCustomPrompt="1"/>
          </p:nvPr>
        </p:nvSpPr>
        <p:spPr>
          <a:xfrm>
            <a:off x="642910" y="3571876"/>
            <a:ext cx="8001056" cy="78581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600">
                <a:solidFill>
                  <a:schemeClr val="tx2"/>
                </a:solidFill>
                <a:latin typeface="Fedra Sans Alt Pro Book" pitchFamily="34" charset="0"/>
              </a:defRPr>
            </a:lvl1pPr>
          </a:lstStyle>
          <a:p>
            <a:r>
              <a:rPr lang="cs-CZ" dirty="0" err="1" smtClean="0"/>
              <a:t>Title</a:t>
            </a:r>
            <a:r>
              <a:rPr lang="cs-CZ" dirty="0" smtClean="0"/>
              <a:t> </a:t>
            </a:r>
            <a:r>
              <a:rPr lang="cs-CZ" dirty="0" err="1" smtClean="0"/>
              <a:t>Here</a:t>
            </a:r>
            <a:endParaRPr lang="sk-SK" dirty="0"/>
          </a:p>
        </p:txBody>
      </p:sp>
      <p:sp>
        <p:nvSpPr>
          <p:cNvPr id="8" name="Obdĺžnik 4"/>
          <p:cNvSpPr/>
          <p:nvPr userDrawn="1"/>
        </p:nvSpPr>
        <p:spPr>
          <a:xfrm>
            <a:off x="0" y="6318000"/>
            <a:ext cx="9144000" cy="540000"/>
          </a:xfrm>
          <a:prstGeom prst="rect">
            <a:avLst/>
          </a:prstGeom>
          <a:solidFill>
            <a:srgbClr val="E2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ESET-vizual-corporate-strip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" y="838202"/>
            <a:ext cx="9143995" cy="2733673"/>
          </a:xfrm>
          <a:prstGeom prst="rect">
            <a:avLst/>
          </a:prstGeom>
        </p:spPr>
      </p:pic>
      <p:sp>
        <p:nvSpPr>
          <p:cNvPr id="7" name="Zástupný symbol pro text 2"/>
          <p:cNvSpPr>
            <a:spLocks noGrp="1"/>
          </p:cNvSpPr>
          <p:nvPr>
            <p:ph idx="1"/>
          </p:nvPr>
        </p:nvSpPr>
        <p:spPr>
          <a:xfrm>
            <a:off x="642910" y="4429132"/>
            <a:ext cx="8043890" cy="1857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1pPr>
            <a:lvl2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2pPr>
            <a:lvl3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3pPr>
            <a:lvl4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4pPr>
            <a:lvl5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5pPr>
          </a:lstStyle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sk-SK" dirty="0"/>
          </a:p>
        </p:txBody>
      </p:sp>
      <p:sp>
        <p:nvSpPr>
          <p:cNvPr id="9" name="Nadpis 8"/>
          <p:cNvSpPr>
            <a:spLocks noGrp="1"/>
          </p:cNvSpPr>
          <p:nvPr>
            <p:ph type="title" hasCustomPrompt="1"/>
          </p:nvPr>
        </p:nvSpPr>
        <p:spPr>
          <a:xfrm>
            <a:off x="642910" y="3571876"/>
            <a:ext cx="8001056" cy="78581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600">
                <a:solidFill>
                  <a:schemeClr val="tx2"/>
                </a:solidFill>
                <a:latin typeface="Fedra Sans Alt Pro Book" pitchFamily="34" charset="0"/>
              </a:defRPr>
            </a:lvl1pPr>
          </a:lstStyle>
          <a:p>
            <a:r>
              <a:rPr lang="cs-CZ" dirty="0" err="1" smtClean="0"/>
              <a:t>Title</a:t>
            </a:r>
            <a:r>
              <a:rPr lang="cs-CZ" dirty="0" smtClean="0"/>
              <a:t> </a:t>
            </a:r>
            <a:r>
              <a:rPr lang="cs-CZ" dirty="0" err="1" smtClean="0"/>
              <a:t>Here</a:t>
            </a:r>
            <a:endParaRPr lang="sk-SK" dirty="0"/>
          </a:p>
        </p:txBody>
      </p:sp>
      <p:sp>
        <p:nvSpPr>
          <p:cNvPr id="8" name="Obdĺžnik 4"/>
          <p:cNvSpPr/>
          <p:nvPr userDrawn="1"/>
        </p:nvSpPr>
        <p:spPr>
          <a:xfrm>
            <a:off x="0" y="6318000"/>
            <a:ext cx="9144000" cy="540000"/>
          </a:xfrm>
          <a:prstGeom prst="rect">
            <a:avLst/>
          </a:prstGeom>
          <a:solidFill>
            <a:srgbClr val="E2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0" name="Obrázek 9" descr="Basic-ESET-logotype-with-sloga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14348" y="428604"/>
            <a:ext cx="799340" cy="327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ESET-vizual-corporate-strip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" y="838202"/>
            <a:ext cx="9143993" cy="2733673"/>
          </a:xfrm>
          <a:prstGeom prst="rect">
            <a:avLst/>
          </a:prstGeom>
        </p:spPr>
      </p:pic>
      <p:sp>
        <p:nvSpPr>
          <p:cNvPr id="7" name="Zástupný symbol pro text 2"/>
          <p:cNvSpPr>
            <a:spLocks noGrp="1"/>
          </p:cNvSpPr>
          <p:nvPr>
            <p:ph idx="1"/>
          </p:nvPr>
        </p:nvSpPr>
        <p:spPr>
          <a:xfrm>
            <a:off x="642910" y="4429132"/>
            <a:ext cx="8043890" cy="1857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1pPr>
            <a:lvl2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2pPr>
            <a:lvl3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3pPr>
            <a:lvl4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4pPr>
            <a:lvl5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5pPr>
          </a:lstStyle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sk-SK" dirty="0"/>
          </a:p>
        </p:txBody>
      </p:sp>
      <p:sp>
        <p:nvSpPr>
          <p:cNvPr id="9" name="Nadpis 8"/>
          <p:cNvSpPr>
            <a:spLocks noGrp="1"/>
          </p:cNvSpPr>
          <p:nvPr>
            <p:ph type="title" hasCustomPrompt="1"/>
          </p:nvPr>
        </p:nvSpPr>
        <p:spPr>
          <a:xfrm>
            <a:off x="642910" y="3571876"/>
            <a:ext cx="8001056" cy="78581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600">
                <a:solidFill>
                  <a:schemeClr val="tx2"/>
                </a:solidFill>
                <a:latin typeface="Fedra Sans Alt Pro Book" pitchFamily="34" charset="0"/>
              </a:defRPr>
            </a:lvl1pPr>
          </a:lstStyle>
          <a:p>
            <a:r>
              <a:rPr lang="cs-CZ" dirty="0" err="1" smtClean="0"/>
              <a:t>Title</a:t>
            </a:r>
            <a:r>
              <a:rPr lang="cs-CZ" dirty="0" smtClean="0"/>
              <a:t> </a:t>
            </a:r>
            <a:r>
              <a:rPr lang="cs-CZ" dirty="0" err="1" smtClean="0"/>
              <a:t>Here</a:t>
            </a:r>
            <a:endParaRPr lang="sk-SK" dirty="0"/>
          </a:p>
        </p:txBody>
      </p:sp>
      <p:sp>
        <p:nvSpPr>
          <p:cNvPr id="8" name="Obdĺžnik 4"/>
          <p:cNvSpPr/>
          <p:nvPr userDrawn="1"/>
        </p:nvSpPr>
        <p:spPr>
          <a:xfrm>
            <a:off x="0" y="6318000"/>
            <a:ext cx="9144000" cy="540000"/>
          </a:xfrm>
          <a:prstGeom prst="rect">
            <a:avLst/>
          </a:prstGeom>
          <a:solidFill>
            <a:srgbClr val="E2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0" name="Obrázek 9" descr="Basic-ESET-logotype-with-sloga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14348" y="428604"/>
            <a:ext cx="799340" cy="3272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ESET-vizual-corporate-strip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" y="838202"/>
            <a:ext cx="9143993" cy="2733672"/>
          </a:xfrm>
          <a:prstGeom prst="rect">
            <a:avLst/>
          </a:prstGeom>
        </p:spPr>
      </p:pic>
      <p:sp>
        <p:nvSpPr>
          <p:cNvPr id="7" name="Zástupný symbol pro text 2"/>
          <p:cNvSpPr>
            <a:spLocks noGrp="1"/>
          </p:cNvSpPr>
          <p:nvPr>
            <p:ph idx="1"/>
          </p:nvPr>
        </p:nvSpPr>
        <p:spPr>
          <a:xfrm>
            <a:off x="642910" y="4429132"/>
            <a:ext cx="8043890" cy="1857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1pPr>
            <a:lvl2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2pPr>
            <a:lvl3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3pPr>
            <a:lvl4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4pPr>
            <a:lvl5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5pPr>
          </a:lstStyle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sk-SK" dirty="0"/>
          </a:p>
        </p:txBody>
      </p:sp>
      <p:sp>
        <p:nvSpPr>
          <p:cNvPr id="9" name="Nadpis 8"/>
          <p:cNvSpPr>
            <a:spLocks noGrp="1"/>
          </p:cNvSpPr>
          <p:nvPr>
            <p:ph type="title" hasCustomPrompt="1"/>
          </p:nvPr>
        </p:nvSpPr>
        <p:spPr>
          <a:xfrm>
            <a:off x="642910" y="3571876"/>
            <a:ext cx="8001056" cy="78581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600">
                <a:solidFill>
                  <a:schemeClr val="tx2"/>
                </a:solidFill>
                <a:latin typeface="Fedra Sans Alt Pro Book" pitchFamily="34" charset="0"/>
              </a:defRPr>
            </a:lvl1pPr>
          </a:lstStyle>
          <a:p>
            <a:r>
              <a:rPr lang="cs-CZ" dirty="0" err="1" smtClean="0"/>
              <a:t>Title</a:t>
            </a:r>
            <a:r>
              <a:rPr lang="cs-CZ" dirty="0" smtClean="0"/>
              <a:t> </a:t>
            </a:r>
            <a:r>
              <a:rPr lang="cs-CZ" dirty="0" err="1" smtClean="0"/>
              <a:t>Here</a:t>
            </a:r>
            <a:endParaRPr lang="sk-SK" dirty="0"/>
          </a:p>
        </p:txBody>
      </p:sp>
      <p:sp>
        <p:nvSpPr>
          <p:cNvPr id="8" name="Obdĺžnik 4"/>
          <p:cNvSpPr/>
          <p:nvPr userDrawn="1"/>
        </p:nvSpPr>
        <p:spPr>
          <a:xfrm>
            <a:off x="0" y="6318000"/>
            <a:ext cx="9144000" cy="540000"/>
          </a:xfrm>
          <a:prstGeom prst="rect">
            <a:avLst/>
          </a:prstGeom>
          <a:solidFill>
            <a:srgbClr val="E2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0" name="Obrázek 9" descr="Basic-ESET-logotype-with-sloga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14348" y="428604"/>
            <a:ext cx="799340" cy="3272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ESET-vizual-corporate-strip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838202"/>
            <a:ext cx="9143989" cy="2733672"/>
          </a:xfrm>
          <a:prstGeom prst="rect">
            <a:avLst/>
          </a:prstGeom>
        </p:spPr>
      </p:pic>
      <p:sp>
        <p:nvSpPr>
          <p:cNvPr id="7" name="Zástupný symbol pro text 2"/>
          <p:cNvSpPr>
            <a:spLocks noGrp="1"/>
          </p:cNvSpPr>
          <p:nvPr>
            <p:ph idx="1"/>
          </p:nvPr>
        </p:nvSpPr>
        <p:spPr>
          <a:xfrm>
            <a:off x="642910" y="4429132"/>
            <a:ext cx="8043890" cy="1857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1pPr>
            <a:lvl2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2pPr>
            <a:lvl3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3pPr>
            <a:lvl4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4pPr>
            <a:lvl5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5pPr>
          </a:lstStyle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sk-SK" dirty="0"/>
          </a:p>
        </p:txBody>
      </p:sp>
      <p:sp>
        <p:nvSpPr>
          <p:cNvPr id="9" name="Nadpis 8"/>
          <p:cNvSpPr>
            <a:spLocks noGrp="1"/>
          </p:cNvSpPr>
          <p:nvPr>
            <p:ph type="title" hasCustomPrompt="1"/>
          </p:nvPr>
        </p:nvSpPr>
        <p:spPr>
          <a:xfrm>
            <a:off x="642910" y="3571876"/>
            <a:ext cx="8001056" cy="78581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600">
                <a:solidFill>
                  <a:schemeClr val="tx2"/>
                </a:solidFill>
                <a:latin typeface="Fedra Sans Alt Pro Book" pitchFamily="34" charset="0"/>
              </a:defRPr>
            </a:lvl1pPr>
          </a:lstStyle>
          <a:p>
            <a:r>
              <a:rPr lang="cs-CZ" dirty="0" err="1" smtClean="0"/>
              <a:t>Title</a:t>
            </a:r>
            <a:r>
              <a:rPr lang="cs-CZ" dirty="0" smtClean="0"/>
              <a:t> </a:t>
            </a:r>
            <a:r>
              <a:rPr lang="cs-CZ" dirty="0" err="1" smtClean="0"/>
              <a:t>Here</a:t>
            </a:r>
            <a:endParaRPr lang="sk-SK" dirty="0"/>
          </a:p>
        </p:txBody>
      </p:sp>
      <p:sp>
        <p:nvSpPr>
          <p:cNvPr id="8" name="Obdĺžnik 4"/>
          <p:cNvSpPr/>
          <p:nvPr userDrawn="1"/>
        </p:nvSpPr>
        <p:spPr>
          <a:xfrm>
            <a:off x="0" y="6318000"/>
            <a:ext cx="9144000" cy="540000"/>
          </a:xfrm>
          <a:prstGeom prst="rect">
            <a:avLst/>
          </a:prstGeom>
          <a:solidFill>
            <a:srgbClr val="E2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0" name="Obrázek 9" descr="Basic-ESET-logotype-with-sloga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14348" y="428604"/>
            <a:ext cx="799340" cy="3272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text 2"/>
          <p:cNvSpPr>
            <a:spLocks noGrp="1"/>
          </p:cNvSpPr>
          <p:nvPr>
            <p:ph idx="1"/>
          </p:nvPr>
        </p:nvSpPr>
        <p:spPr>
          <a:xfrm>
            <a:off x="642910" y="4429132"/>
            <a:ext cx="8043890" cy="1857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1pPr>
            <a:lvl2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2pPr>
            <a:lvl3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3pPr>
            <a:lvl4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4pPr>
            <a:lvl5pPr>
              <a:lnSpc>
                <a:spcPct val="120000"/>
              </a:lnSpc>
              <a:defRPr sz="2000">
                <a:solidFill>
                  <a:schemeClr val="tx1"/>
                </a:solidFill>
                <a:latin typeface="Fedra Sans Alt Pro Book" pitchFamily="34" charset="0"/>
              </a:defRPr>
            </a:lvl5pPr>
          </a:lstStyle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sk-SK" dirty="0"/>
          </a:p>
        </p:txBody>
      </p:sp>
      <p:sp>
        <p:nvSpPr>
          <p:cNvPr id="11" name="Nadpis 8"/>
          <p:cNvSpPr>
            <a:spLocks noGrp="1"/>
          </p:cNvSpPr>
          <p:nvPr>
            <p:ph type="title" hasCustomPrompt="1"/>
          </p:nvPr>
        </p:nvSpPr>
        <p:spPr>
          <a:xfrm>
            <a:off x="642910" y="3571876"/>
            <a:ext cx="8001056" cy="78581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600">
                <a:solidFill>
                  <a:schemeClr val="tx2"/>
                </a:solidFill>
                <a:latin typeface="Fedra Sans Alt Pro Book" pitchFamily="34" charset="0"/>
              </a:defRPr>
            </a:lvl1pPr>
          </a:lstStyle>
          <a:p>
            <a:r>
              <a:rPr lang="cs-CZ" dirty="0" err="1" smtClean="0"/>
              <a:t>Title</a:t>
            </a:r>
            <a:r>
              <a:rPr lang="cs-CZ" dirty="0" smtClean="0"/>
              <a:t> </a:t>
            </a:r>
            <a:r>
              <a:rPr lang="cs-CZ" dirty="0" err="1" smtClean="0"/>
              <a:t>Here</a:t>
            </a:r>
            <a:endParaRPr lang="sk-SK" dirty="0"/>
          </a:p>
        </p:txBody>
      </p:sp>
      <p:sp>
        <p:nvSpPr>
          <p:cNvPr id="6" name="Obdĺžnik 4"/>
          <p:cNvSpPr/>
          <p:nvPr userDrawn="1"/>
        </p:nvSpPr>
        <p:spPr>
          <a:xfrm flipV="1">
            <a:off x="0" y="0"/>
            <a:ext cx="9144000" cy="1071546"/>
          </a:xfrm>
          <a:prstGeom prst="rect">
            <a:avLst/>
          </a:prstGeom>
          <a:solidFill>
            <a:srgbClr val="E2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5" name="Obrázek 4" descr="Basic-ESET-logotype-with-sloga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4348" y="428604"/>
            <a:ext cx="799340" cy="3272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ĺžnik 4"/>
          <p:cNvSpPr/>
          <p:nvPr userDrawn="1"/>
        </p:nvSpPr>
        <p:spPr>
          <a:xfrm flipV="1">
            <a:off x="0" y="0"/>
            <a:ext cx="9144000" cy="1071546"/>
          </a:xfrm>
          <a:prstGeom prst="rect">
            <a:avLst/>
          </a:prstGeom>
          <a:solidFill>
            <a:srgbClr val="E2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 4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E2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1" name="Obrázok 6" descr="bublina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858000"/>
          </a:xfrm>
          <a:prstGeom prst="rect">
            <a:avLst/>
          </a:prstGeom>
        </p:spPr>
      </p:pic>
      <p:sp>
        <p:nvSpPr>
          <p:cNvPr id="12" name="Zástupný symbol pro text 7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37" y="1142984"/>
            <a:ext cx="4000528" cy="185738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4500">
                <a:solidFill>
                  <a:schemeClr val="tx2"/>
                </a:solidFill>
                <a:latin typeface="FedraSansCE-BookSC" pitchFamily="34" charset="0"/>
              </a:defRPr>
            </a:lvl1pPr>
          </a:lstStyle>
          <a:p>
            <a:pPr lvl="0"/>
            <a:r>
              <a:rPr lang="sk-SK" dirty="0" smtClean="0"/>
              <a:t>383</a:t>
            </a:r>
            <a:endParaRPr lang="sk-SK" dirty="0"/>
          </a:p>
        </p:txBody>
      </p:sp>
      <p:sp>
        <p:nvSpPr>
          <p:cNvPr id="15" name="Zástupný symbol pro text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023360"/>
            <a:ext cx="9143999" cy="185738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3300">
                <a:solidFill>
                  <a:schemeClr val="tx1"/>
                </a:solidFill>
                <a:latin typeface="Fedra Sans Alt Pro Book" pitchFamily="34" charset="0"/>
              </a:defRPr>
            </a:lvl1pPr>
          </a:lstStyle>
          <a:p>
            <a:pPr lvl="0"/>
            <a:r>
              <a:rPr lang="sk-SK" dirty="0" smtClean="0"/>
              <a:t>Text </a:t>
            </a:r>
            <a:r>
              <a:rPr lang="sk-SK" dirty="0" err="1" smtClean="0"/>
              <a:t>here</a:t>
            </a:r>
            <a:endParaRPr lang="sk-SK" dirty="0"/>
          </a:p>
        </p:txBody>
      </p:sp>
      <p:pic>
        <p:nvPicPr>
          <p:cNvPr id="8" name="Obrázek 7" descr="Basic-ESET-logotype-with-sloga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14348" y="428604"/>
            <a:ext cx="799340" cy="327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 4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E2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Zástupný symbol pro text 7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37" y="1142984"/>
            <a:ext cx="4000528" cy="185738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4500">
                <a:solidFill>
                  <a:schemeClr val="tx2"/>
                </a:solidFill>
                <a:latin typeface="FedraSansCE-BookSC" pitchFamily="34" charset="0"/>
              </a:defRPr>
            </a:lvl1pPr>
          </a:lstStyle>
          <a:p>
            <a:pPr lvl="0"/>
            <a:r>
              <a:rPr lang="sk-SK" dirty="0" smtClean="0"/>
              <a:t>383</a:t>
            </a:r>
            <a:endParaRPr lang="sk-SK" dirty="0"/>
          </a:p>
        </p:txBody>
      </p:sp>
      <p:sp>
        <p:nvSpPr>
          <p:cNvPr id="15" name="Zástupný symbol pro text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023360"/>
            <a:ext cx="9143999" cy="185738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3300">
                <a:solidFill>
                  <a:schemeClr val="tx1"/>
                </a:solidFill>
                <a:latin typeface="Fedra Sans Alt Pro Book" pitchFamily="34" charset="0"/>
              </a:defRPr>
            </a:lvl1pPr>
          </a:lstStyle>
          <a:p>
            <a:pPr lvl="0"/>
            <a:r>
              <a:rPr lang="sk-SK" dirty="0" smtClean="0"/>
              <a:t>Text </a:t>
            </a:r>
            <a:r>
              <a:rPr lang="sk-SK" dirty="0" err="1" smtClean="0"/>
              <a:t>here</a:t>
            </a:r>
            <a:endParaRPr lang="sk-SK" dirty="0"/>
          </a:p>
        </p:txBody>
      </p:sp>
      <p:pic>
        <p:nvPicPr>
          <p:cNvPr id="6" name="Obrázek 5" descr="Basic-ESET-logotype-with-sloga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4348" y="428604"/>
            <a:ext cx="799340" cy="327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 4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E2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Zástupný symbol pro text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42984"/>
            <a:ext cx="9144000" cy="185738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4500" baseline="0">
                <a:solidFill>
                  <a:schemeClr val="tx2"/>
                </a:solidFill>
                <a:latin typeface="Fedra Sans Alt Pro Book" pitchFamily="34" charset="0"/>
              </a:defRPr>
            </a:lvl1pPr>
          </a:lstStyle>
          <a:p>
            <a:pPr lvl="0"/>
            <a:r>
              <a:rPr lang="sk-SK" dirty="0" smtClean="0"/>
              <a:t>ESET </a:t>
            </a:r>
            <a:r>
              <a:rPr lang="sk-SK" dirty="0" err="1" smtClean="0"/>
              <a:t>Quick</a:t>
            </a:r>
            <a:r>
              <a:rPr lang="sk-SK" dirty="0" smtClean="0"/>
              <a:t> </a:t>
            </a:r>
            <a:r>
              <a:rPr lang="sk-SK" dirty="0" err="1" smtClean="0"/>
              <a:t>Facts</a:t>
            </a:r>
            <a:endParaRPr lang="sk-SK" dirty="0"/>
          </a:p>
        </p:txBody>
      </p:sp>
      <p:sp>
        <p:nvSpPr>
          <p:cNvPr id="15" name="Zástupný symbol pro text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023360"/>
            <a:ext cx="9143999" cy="1857387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3300">
                <a:solidFill>
                  <a:schemeClr val="tx1"/>
                </a:solidFill>
                <a:latin typeface="Fedra Sans Alt Pro Book" pitchFamily="34" charset="0"/>
              </a:defRPr>
            </a:lvl1pPr>
          </a:lstStyle>
          <a:p>
            <a:pPr lvl="0"/>
            <a:r>
              <a:rPr lang="sk-SK" dirty="0" smtClean="0"/>
              <a:t>Text </a:t>
            </a:r>
            <a:r>
              <a:rPr lang="sk-SK" dirty="0" err="1" smtClean="0"/>
              <a:t>here</a:t>
            </a:r>
            <a:endParaRPr lang="sk-SK" dirty="0"/>
          </a:p>
        </p:txBody>
      </p:sp>
      <p:pic>
        <p:nvPicPr>
          <p:cNvPr id="8" name="Obrázek 7" descr="Basic-ESET-logotype-with-sloga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4348" y="428604"/>
            <a:ext cx="799340" cy="327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42915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0715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7709652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3709124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929066"/>
            <a:ext cx="3714776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8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730310"/>
            <a:ext cx="3709124" cy="1341896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4714885"/>
            <a:ext cx="3714776" cy="1357321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3929066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18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3929066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18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10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11" name="Zástupný symbol pro text 6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eset---logo---gra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5280760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3929066"/>
            <a:ext cx="2214578" cy="2367398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8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30003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tx1"/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85725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Title - 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587170"/>
            <a:ext cx="3709124" cy="342902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2571745"/>
            <a:ext cx="3714776" cy="342902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1785926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1785926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9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85725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Titl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5280760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1770501"/>
            <a:ext cx="2214578" cy="4525963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7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85725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46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7709652" cy="4097335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3709124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2214554"/>
            <a:ext cx="3714776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15798"/>
            <a:ext cx="3709124" cy="312784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000373"/>
            <a:ext cx="3714776" cy="314327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2214554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2214554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9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Title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2214554"/>
            <a:ext cx="5280760" cy="408191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2214554"/>
            <a:ext cx="2214578" cy="4081910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7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7709652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  <p:sp>
        <p:nvSpPr>
          <p:cNvPr id="8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3709124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071810"/>
            <a:ext cx="3714776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  <p:sp>
        <p:nvSpPr>
          <p:cNvPr id="9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857628"/>
            <a:ext cx="3709124" cy="23574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842203"/>
            <a:ext cx="3714776" cy="237287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3056384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3056384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  <p:sp>
        <p:nvSpPr>
          <p:cNvPr id="11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071810"/>
            <a:ext cx="5280760" cy="322465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3071810"/>
            <a:ext cx="2214578" cy="3224654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13573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  <p:sp>
        <p:nvSpPr>
          <p:cNvPr id="9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7709652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  <p:sp>
        <p:nvSpPr>
          <p:cNvPr id="8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3709124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3929066"/>
            <a:ext cx="3714776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  <p:sp>
        <p:nvSpPr>
          <p:cNvPr id="9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730310"/>
            <a:ext cx="3709124" cy="134189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4714885"/>
            <a:ext cx="3714776" cy="135732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3929066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18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3929066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18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9" name="Zástupný symbol pro text 6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  <p:sp>
        <p:nvSpPr>
          <p:cNvPr id="11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trip - 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eset---logo---gra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32922"/>
            <a:ext cx="9144000" cy="625078"/>
          </a:xfrm>
          <a:prstGeom prst="rect">
            <a:avLst/>
          </a:prstGeom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3929066"/>
            <a:ext cx="5280760" cy="2367398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3929066"/>
            <a:ext cx="2214578" cy="2367398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  <p:sp>
        <p:nvSpPr>
          <p:cNvPr id="7" name="Zástupný symbol pro text 6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1214422"/>
            <a:ext cx="7786742" cy="221457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cs-CZ" dirty="0" err="1" smtClean="0"/>
              <a:t>Subtitle</a:t>
            </a:r>
            <a:endParaRPr lang="sk-SK" dirty="0"/>
          </a:p>
        </p:txBody>
      </p:sp>
      <p:sp>
        <p:nvSpPr>
          <p:cNvPr id="9" name="Zástupný symbol obsahu 7"/>
          <p:cNvSpPr txBox="1">
            <a:spLocks/>
          </p:cNvSpPr>
          <p:nvPr userDrawn="1"/>
        </p:nvSpPr>
        <p:spPr>
          <a:xfrm>
            <a:off x="714374" y="428604"/>
            <a:ext cx="7715277" cy="128588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buNone/>
              <a:defRPr sz="2800" b="0" baseline="0">
                <a:solidFill>
                  <a:schemeClr val="accent4">
                    <a:lumMod val="75000"/>
                  </a:schemeClr>
                </a:solidFill>
                <a:latin typeface="Fedra Sans Alt Pro Medium" pitchFamily="34" charset="0"/>
              </a:defRPr>
            </a:lvl1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Title</a:t>
            </a:r>
            <a:r>
              <a:rPr kumimoji="0" lang="sk-SK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 </a:t>
            </a:r>
            <a:r>
              <a:rPr kumimoji="0" lang="sk-SK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edra Sans Alt Pro Medium" pitchFamily="34" charset="0"/>
                <a:ea typeface="+mn-ea"/>
                <a:cs typeface="+mn-cs"/>
              </a:rPr>
              <a:t>here</a:t>
            </a:r>
            <a:endParaRPr kumimoji="0" lang="sk-SK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edra Sans Alt Pro Medium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04---androi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96381" y="1096095"/>
            <a:ext cx="3047619" cy="5761905"/>
          </a:xfrm>
          <a:prstGeom prst="rect">
            <a:avLst/>
          </a:prstGeom>
        </p:spPr>
      </p:pic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928802"/>
            <a:ext cx="7709652" cy="4429156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4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04"/>
            <a:ext cx="7772400" cy="10715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</p:spTree>
  </p:cSld>
  <p:clrMapOvr>
    <a:masterClrMapping/>
  </p:clrMapOvr>
  <p:transition>
    <p:fade thruBlk="1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3709124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928671"/>
            <a:ext cx="3714776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29914"/>
            <a:ext cx="3709124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1714489"/>
            <a:ext cx="3714776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6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928670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7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928670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trip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5280760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928671"/>
            <a:ext cx="2214578" cy="5000659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0"/>
            <a:ext cx="7709652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Column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3709124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7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928671"/>
            <a:ext cx="3714776" cy="5000659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Compars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8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29914"/>
            <a:ext cx="3709124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9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786314" y="1714489"/>
            <a:ext cx="3714776" cy="4214841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10" name="Zástupný symbol pro text 2"/>
          <p:cNvSpPr>
            <a:spLocks noGrp="1"/>
          </p:cNvSpPr>
          <p:nvPr>
            <p:ph type="body" idx="11" hasCustomPrompt="1"/>
          </p:nvPr>
        </p:nvSpPr>
        <p:spPr>
          <a:xfrm>
            <a:off x="714348" y="928670"/>
            <a:ext cx="3714776" cy="639762"/>
          </a:xfrm>
        </p:spPr>
        <p:txBody>
          <a:bodyPr wrap="square" lIns="0" anchor="t" anchorCtr="0">
            <a:normAutofit/>
          </a:bodyPr>
          <a:lstStyle>
            <a:lvl1pPr marL="73152" indent="0" algn="l">
              <a:buNone/>
              <a:defRPr sz="2200" b="0" baseline="0">
                <a:solidFill>
                  <a:schemeClr val="tx2"/>
                </a:solidFill>
                <a:latin typeface="Fedra Sans Alt Pro Medium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  <p:sp>
        <p:nvSpPr>
          <p:cNvPr id="11" name="Zástupný symbol pro text 3"/>
          <p:cNvSpPr>
            <a:spLocks noGrp="1"/>
          </p:cNvSpPr>
          <p:nvPr>
            <p:ph type="body" sz="half" idx="3" hasCustomPrompt="1"/>
          </p:nvPr>
        </p:nvSpPr>
        <p:spPr>
          <a:xfrm>
            <a:off x="4786314" y="928670"/>
            <a:ext cx="3716235" cy="639762"/>
          </a:xfrm>
        </p:spPr>
        <p:txBody>
          <a:bodyPr anchor="t" anchorCtr="0">
            <a:normAutofit/>
          </a:bodyPr>
          <a:lstStyle>
            <a:lvl1pPr marL="73152" indent="0" eaLnBrk="1" latinLnBrk="0" hangingPunct="1">
              <a:buNone/>
              <a:defRPr kumimoji="0" lang="cs-CZ" sz="2200" b="0" kern="1200" baseline="0" dirty="0" smtClean="0">
                <a:solidFill>
                  <a:schemeClr val="tx2"/>
                </a:solidFill>
                <a:latin typeface="Fedra Sans Alt Pro Medium" pitchFamily="34" charset="0"/>
                <a:ea typeface="+mn-ea"/>
                <a:cs typeface="+mn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Comparing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header</a:t>
            </a:r>
            <a:endParaRPr kumimoji="0"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 -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928671"/>
            <a:ext cx="5280760" cy="5000660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286512" y="928671"/>
            <a:ext cx="2214578" cy="5000660"/>
          </a:xfrm>
        </p:spPr>
        <p:txBody>
          <a:bodyPr>
            <a:normAutofit/>
          </a:bodyPr>
          <a:lstStyle>
            <a:lvl1pPr marL="0"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rtl="0" eaLnBrk="1" latinLnBrk="0" hangingPunct="1">
              <a:buSzPct val="100000"/>
              <a:buFont typeface="Arial" pitchFamily="34" charset="0"/>
              <a:buChar char="•"/>
              <a:defRPr kumimoji="0" lang="cs-CZ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0" algn="l" rtl="0" eaLnBrk="1" latinLnBrk="0" hangingPunct="1">
              <a:buSzPct val="100000"/>
              <a:buFont typeface="Arial" pitchFamily="34" charset="0"/>
              <a:buNone/>
              <a:defRPr kumimoji="0" lang="cs-CZ" sz="16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0" algn="l" rtl="0" eaLnBrk="1" latinLnBrk="0" hangingPunct="1">
              <a:buSzPct val="100000"/>
              <a:buFont typeface="Arial" pitchFamily="34" charset="0"/>
              <a:buNone/>
              <a:defRPr kumimoji="0" lang="en-US" sz="16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lang="cs-CZ" dirty="0" err="1" smtClean="0"/>
              <a:t>Caption</a:t>
            </a:r>
            <a:endParaRPr lang="cs-CZ" dirty="0" smtClean="0"/>
          </a:p>
          <a:p>
            <a:pPr lvl="1" eaLnBrk="1" latinLnBrk="0" hangingPunct="1"/>
            <a:r>
              <a:rPr lang="cs-CZ" dirty="0" err="1" smtClean="0"/>
              <a:t>Content</a:t>
            </a:r>
            <a:r>
              <a:rPr lang="cs-CZ" dirty="0" smtClean="0"/>
              <a:t> in </a:t>
            </a:r>
            <a:r>
              <a:rPr lang="cs-CZ" dirty="0" err="1" smtClean="0"/>
              <a:t>bullets</a:t>
            </a:r>
            <a:endParaRPr lang="cs-CZ" dirty="0" smtClean="0"/>
          </a:p>
        </p:txBody>
      </p:sp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k-SK" dirty="0" smtClean="0"/>
              <a:t>Kliknite sem a upravte štýl predlohy nadpisov.</a:t>
            </a:r>
            <a:endParaRPr lang="sk-SK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dirty="0" smtClean="0"/>
              <a:t>Kliknite sem a upravte štýl predlohy podnadpisov.</a:t>
            </a:r>
            <a:endParaRPr lang="sk-SK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6A24D0-0556-4668-B4C8-4AAD60004F50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  <p:transition>
    <p:fade thruBlk="1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No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4357694"/>
            <a:ext cx="7709652" cy="1928826"/>
          </a:xfrm>
          <a:prstGeom prst="rect">
            <a:avLst/>
          </a:prstGeo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obsahu 3"/>
          <p:cNvSpPr>
            <a:spLocks noGrp="1"/>
          </p:cNvSpPr>
          <p:nvPr>
            <p:ph sz="quarter" idx="10"/>
          </p:nvPr>
        </p:nvSpPr>
        <p:spPr>
          <a:xfrm>
            <a:off x="714348" y="857232"/>
            <a:ext cx="7715305" cy="32861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k-SK" dirty="0" smtClean="0"/>
              <a:t>Kliknite sem a upravte štýly predlohy textu.</a:t>
            </a:r>
          </a:p>
          <a:p>
            <a:pPr lvl="1"/>
            <a:r>
              <a:rPr lang="sk-SK" dirty="0" smtClean="0"/>
              <a:t>Druhá úroveň</a:t>
            </a:r>
          </a:p>
          <a:p>
            <a:pPr lvl="2"/>
            <a:r>
              <a:rPr lang="sk-SK" dirty="0" smtClean="0"/>
              <a:t>Tretia úroveň</a:t>
            </a:r>
          </a:p>
          <a:p>
            <a:pPr lvl="3"/>
            <a:r>
              <a:rPr lang="sk-SK" dirty="0" smtClean="0"/>
              <a:t>Štvrtá úroveň</a:t>
            </a:r>
          </a:p>
          <a:p>
            <a:pPr lvl="4"/>
            <a:r>
              <a:rPr lang="sk-SK" dirty="0" smtClean="0"/>
              <a:t>Piata úroveň</a:t>
            </a:r>
            <a:endParaRPr lang="sk-SK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 World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 Title - Gener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04---androi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96381" y="1096095"/>
            <a:ext cx="3047619" cy="5761905"/>
          </a:xfrm>
          <a:prstGeom prst="rect">
            <a:avLst/>
          </a:prstGeom>
        </p:spPr>
      </p:pic>
      <p:sp>
        <p:nvSpPr>
          <p:cNvPr id="6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714356"/>
            <a:ext cx="7709652" cy="5572164"/>
          </a:xfrm>
        </p:spPr>
        <p:txBody>
          <a:bodyPr>
            <a:normAutofit/>
          </a:bodyPr>
          <a:lstStyle>
            <a:lvl1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1 Row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 dirty="0" err="1" smtClean="0"/>
              <a:t>Title</a:t>
            </a:r>
            <a:endParaRPr lang="sk-SK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0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/>
          <a:lstStyle/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720000" y="1770501"/>
            <a:ext cx="7709652" cy="4525963"/>
          </a:xfrm>
        </p:spPr>
        <p:txBody>
          <a:bodyPr>
            <a:normAutofit/>
          </a:bodyPr>
          <a:lstStyle>
            <a:lvl1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cs-CZ" sz="22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indent="-180000" algn="l" rtl="0" eaLnBrk="1" latinLnBrk="0" hangingPunct="1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0" lang="en-US" sz="220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3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4.xml"/><Relationship Id="rId26" Type="http://schemas.openxmlformats.org/officeDocument/2006/relationships/image" Target="../media/image32.png"/><Relationship Id="rId3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5" Type="http://schemas.openxmlformats.org/officeDocument/2006/relationships/theme" Target="../theme/theme12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24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23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Relationship Id="rId22" Type="http://schemas.openxmlformats.org/officeDocument/2006/relationships/slideLayout" Target="../slideLayouts/slideLayout15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0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84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201.xml"/><Relationship Id="rId1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191.xml"/><Relationship Id="rId21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17" Type="http://schemas.openxmlformats.org/officeDocument/2006/relationships/slideLayout" Target="../slideLayouts/slideLayout205.xml"/><Relationship Id="rId25" Type="http://schemas.openxmlformats.org/officeDocument/2006/relationships/theme" Target="../theme/theme16.xml"/><Relationship Id="rId2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204.xml"/><Relationship Id="rId20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2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93.xml"/><Relationship Id="rId15" Type="http://schemas.openxmlformats.org/officeDocument/2006/relationships/slideLayout" Target="../slideLayouts/slideLayout203.xml"/><Relationship Id="rId23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Relationship Id="rId14" Type="http://schemas.openxmlformats.org/officeDocument/2006/relationships/slideLayout" Target="../slideLayouts/slideLayout202.xml"/><Relationship Id="rId22" Type="http://schemas.openxmlformats.org/officeDocument/2006/relationships/slideLayout" Target="../slideLayouts/slideLayout21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7.xml"/><Relationship Id="rId10" Type="http://schemas.openxmlformats.org/officeDocument/2006/relationships/theme" Target="../theme/theme17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theme" Target="../theme/theme18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1.xml"/><Relationship Id="rId7" Type="http://schemas.openxmlformats.org/officeDocument/2006/relationships/theme" Target="../theme/theme19.xml"/><Relationship Id="rId2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13" Type="http://schemas.openxmlformats.org/officeDocument/2006/relationships/image" Target="../media/image38.jpeg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8.xml"/><Relationship Id="rId18" Type="http://schemas.openxmlformats.org/officeDocument/2006/relationships/slideLayout" Target="../slideLayouts/slideLayout273.xml"/><Relationship Id="rId26" Type="http://schemas.openxmlformats.org/officeDocument/2006/relationships/image" Target="../media/image32.png"/><Relationship Id="rId3" Type="http://schemas.openxmlformats.org/officeDocument/2006/relationships/slideLayout" Target="../slideLayouts/slideLayout258.xml"/><Relationship Id="rId21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2.xml"/><Relationship Id="rId25" Type="http://schemas.openxmlformats.org/officeDocument/2006/relationships/theme" Target="../theme/theme21.xml"/><Relationship Id="rId2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71.xml"/><Relationship Id="rId20" Type="http://schemas.openxmlformats.org/officeDocument/2006/relationships/slideLayout" Target="../slideLayouts/slideLayout275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2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23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277.xml"/></Relationships>
</file>

<file path=ppt/slideMasters/_rels/slideMaster2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2.xml"/><Relationship Id="rId18" Type="http://schemas.openxmlformats.org/officeDocument/2006/relationships/slideLayout" Target="../slideLayouts/slideLayout297.xml"/><Relationship Id="rId26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282.xml"/><Relationship Id="rId21" Type="http://schemas.openxmlformats.org/officeDocument/2006/relationships/slideLayout" Target="../slideLayouts/slideLayout300.xml"/><Relationship Id="rId34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91.xml"/><Relationship Id="rId17" Type="http://schemas.openxmlformats.org/officeDocument/2006/relationships/slideLayout" Target="../slideLayouts/slideLayout296.xml"/><Relationship Id="rId25" Type="http://schemas.openxmlformats.org/officeDocument/2006/relationships/slideLayout" Target="../slideLayouts/slideLayout304.xml"/><Relationship Id="rId33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281.xml"/><Relationship Id="rId16" Type="http://schemas.openxmlformats.org/officeDocument/2006/relationships/slideLayout" Target="../slideLayouts/slideLayout295.xml"/><Relationship Id="rId20" Type="http://schemas.openxmlformats.org/officeDocument/2006/relationships/slideLayout" Target="../slideLayouts/slideLayout299.xml"/><Relationship Id="rId29" Type="http://schemas.openxmlformats.org/officeDocument/2006/relationships/slideLayout" Target="../slideLayouts/slideLayout308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24" Type="http://schemas.openxmlformats.org/officeDocument/2006/relationships/slideLayout" Target="../slideLayouts/slideLayout303.xml"/><Relationship Id="rId32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84.xml"/><Relationship Id="rId15" Type="http://schemas.openxmlformats.org/officeDocument/2006/relationships/slideLayout" Target="../slideLayouts/slideLayout294.xml"/><Relationship Id="rId23" Type="http://schemas.openxmlformats.org/officeDocument/2006/relationships/slideLayout" Target="../slideLayouts/slideLayout302.xml"/><Relationship Id="rId28" Type="http://schemas.openxmlformats.org/officeDocument/2006/relationships/slideLayout" Target="../slideLayouts/slideLayout307.xml"/><Relationship Id="rId36" Type="http://schemas.openxmlformats.org/officeDocument/2006/relationships/theme" Target="../theme/theme22.xml"/><Relationship Id="rId10" Type="http://schemas.openxmlformats.org/officeDocument/2006/relationships/slideLayout" Target="../slideLayouts/slideLayout289.xml"/><Relationship Id="rId19" Type="http://schemas.openxmlformats.org/officeDocument/2006/relationships/slideLayout" Target="../slideLayouts/slideLayout298.xml"/><Relationship Id="rId31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Relationship Id="rId14" Type="http://schemas.openxmlformats.org/officeDocument/2006/relationships/slideLayout" Target="../slideLayouts/slideLayout293.xml"/><Relationship Id="rId22" Type="http://schemas.openxmlformats.org/officeDocument/2006/relationships/slideLayout" Target="../slideLayouts/slideLayout301.xml"/><Relationship Id="rId27" Type="http://schemas.openxmlformats.org/officeDocument/2006/relationships/slideLayout" Target="../slideLayouts/slideLayout306.xml"/><Relationship Id="rId30" Type="http://schemas.openxmlformats.org/officeDocument/2006/relationships/slideLayout" Target="../slideLayouts/slideLayout309.xml"/><Relationship Id="rId35" Type="http://schemas.openxmlformats.org/officeDocument/2006/relationships/slideLayout" Target="../slideLayouts/slideLayout314.xml"/><Relationship Id="rId8" Type="http://schemas.openxmlformats.org/officeDocument/2006/relationships/slideLayout" Target="../slideLayouts/slideLayout2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41" Type="http://schemas.openxmlformats.org/officeDocument/2006/relationships/image" Target="../media/image32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100.xml"/><Relationship Id="rId40" Type="http://schemas.openxmlformats.org/officeDocument/2006/relationships/theme" Target="../theme/theme7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8.xml"/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10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38.jpe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tx1">
                    <a:lumMod val="95000"/>
                  </a:schemeClr>
                </a:solidFill>
              </a:defRPr>
            </a:lvl1pPr>
            <a:extLst/>
          </a:lstStyle>
          <a:p>
            <a:endParaRPr lang="sk-SK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6" r:id="rId1"/>
    <p:sldLayoutId id="2147483834" r:id="rId2"/>
    <p:sldLayoutId id="2147483775" r:id="rId3"/>
    <p:sldLayoutId id="2147483786" r:id="rId4"/>
    <p:sldLayoutId id="2147483987" r:id="rId5"/>
    <p:sldLayoutId id="2147483777" r:id="rId6"/>
    <p:sldLayoutId id="2147483778" r:id="rId7"/>
    <p:sldLayoutId id="2147483779" r:id="rId8"/>
    <p:sldLayoutId id="2147483780" r:id="rId9"/>
    <p:sldLayoutId id="2147483782" r:id="rId10"/>
    <p:sldLayoutId id="2147483986" r:id="rId11"/>
    <p:sldLayoutId id="2147483781" r:id="rId12"/>
    <p:sldLayoutId id="2147483833" r:id="rId13"/>
    <p:sldLayoutId id="2147483832" r:id="rId14"/>
    <p:sldLayoutId id="2147483783" r:id="rId15"/>
    <p:sldLayoutId id="2147483784" r:id="rId16"/>
    <p:sldLayoutId id="2147483785" r:id="rId17"/>
    <p:sldLayoutId id="2147483839" r:id="rId18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tx1">
                    <a:lumMod val="95000"/>
                  </a:schemeClr>
                </a:solidFill>
              </a:defRPr>
            </a:lvl1pPr>
            <a:extLst/>
          </a:lstStyle>
          <a:p>
            <a:endParaRPr lang="sk-SK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  <a:extLst/>
          </a:lstStyle>
          <a:p>
            <a:endParaRPr lang="sk-S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ransition>
    <p:fade thruBlk="1"/>
  </p:transition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bg1">
                    <a:lumMod val="65000"/>
                  </a:schemeClr>
                </a:solidFill>
              </a:defRPr>
            </a:lvl1pPr>
            <a:extLst/>
          </a:lstStyle>
          <a:p>
            <a:endParaRPr lang="sk-SK" dirty="0">
              <a:solidFill>
                <a:srgbClr val="FFFFFF">
                  <a:lumMod val="6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tx1">
                    <a:lumMod val="95000"/>
                  </a:schemeClr>
                </a:solidFill>
              </a:defRPr>
            </a:lvl1pPr>
            <a:extLst/>
          </a:lstStyle>
          <a:p>
            <a:endParaRPr lang="sk-SK" dirty="0">
              <a:solidFill>
                <a:srgbClr val="FFFFFF">
                  <a:lumMod val="95000"/>
                </a:srgb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</p:sldLayoutIdLst>
  <p:transition>
    <p:fade thruBlk="1"/>
  </p:transition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255" r:id="rId7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None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7" r:id="rId5"/>
  </p:sldLayoutIdLst>
  <p:transition>
    <p:fade thruBlk="1"/>
  </p:transition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None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bg1">
                    <a:lumMod val="65000"/>
                  </a:schemeClr>
                </a:solidFill>
              </a:defRPr>
            </a:lvl1pPr>
            <a:extLst/>
          </a:lstStyle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  <p:sldLayoutId id="2147484064" r:id="rId16"/>
    <p:sldLayoutId id="2147484065" r:id="rId17"/>
    <p:sldLayoutId id="2147484066" r:id="rId18"/>
    <p:sldLayoutId id="2147484067" r:id="rId19"/>
    <p:sldLayoutId id="2147484068" r:id="rId20"/>
    <p:sldLayoutId id="2147484069" r:id="rId21"/>
    <p:sldLayoutId id="2147484070" r:id="rId22"/>
    <p:sldLayoutId id="2147484071" r:id="rId23"/>
    <p:sldLayoutId id="2147484072" r:id="rId24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2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Obdĺžnik 4"/>
          <p:cNvSpPr/>
          <p:nvPr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258" r:id="rId7"/>
    <p:sldLayoutId id="2147484259" r:id="rId8"/>
    <p:sldLayoutId id="2147484296" r:id="rId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2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tx1">
                    <a:lumMod val="95000"/>
                  </a:schemeClr>
                </a:solidFill>
              </a:defRPr>
            </a:lvl1pPr>
            <a:extLst/>
          </a:lstStyle>
          <a:p>
            <a:endParaRPr lang="sk-SK" dirty="0">
              <a:solidFill>
                <a:srgbClr val="FFFFFF">
                  <a:lumMod val="95000"/>
                </a:srgb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295" r:id="rId17"/>
  </p:sldLayoutIdLst>
  <p:transition>
    <p:fade thruBlk="1"/>
  </p:transition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5" name="Obdĺžnik 4"/>
          <p:cNvSpPr/>
          <p:nvPr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2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208" r:id="rId1"/>
    <p:sldLayoutId id="2147484210" r:id="rId2"/>
    <p:sldLayoutId id="2147484211" r:id="rId3"/>
    <p:sldLayoutId id="2147484212" r:id="rId4"/>
    <p:sldLayoutId id="2147484236" r:id="rId5"/>
    <p:sldLayoutId id="2147484215" r:id="rId6"/>
    <p:sldLayoutId id="2147484217" r:id="rId7"/>
    <p:sldLayoutId id="2147484218" r:id="rId8"/>
    <p:sldLayoutId id="2147484223" r:id="rId9"/>
    <p:sldLayoutId id="2147484248" r:id="rId10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5072074"/>
            <a:ext cx="7772400" cy="1283486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ransition>
    <p:fade thruBlk="1"/>
  </p:transition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None/>
        <a:defRPr kumimoji="0" sz="22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bg1">
                    <a:lumMod val="65000"/>
                  </a:schemeClr>
                </a:solidFill>
              </a:defRPr>
            </a:lvl1pPr>
            <a:extLst/>
          </a:lstStyle>
          <a:p>
            <a:endParaRPr lang="sk-SK">
              <a:solidFill>
                <a:srgbClr val="FFFFFF">
                  <a:lumMod val="6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  <p:sldLayoutId id="2147484134" r:id="rId18"/>
    <p:sldLayoutId id="2147484135" r:id="rId19"/>
    <p:sldLayoutId id="2147484136" r:id="rId20"/>
    <p:sldLayoutId id="2147484137" r:id="rId21"/>
    <p:sldLayoutId id="2147484138" r:id="rId22"/>
    <p:sldLayoutId id="2147484139" r:id="rId23"/>
    <p:sldLayoutId id="2147484140" r:id="rId24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2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tx1">
                    <a:lumMod val="95000"/>
                  </a:schemeClr>
                </a:solidFill>
              </a:defRPr>
            </a:lvl1pPr>
            <a:extLst/>
          </a:lstStyle>
          <a:p>
            <a:endParaRPr lang="sk-SK" dirty="0">
              <a:solidFill>
                <a:srgbClr val="FFFFFF">
                  <a:lumMod val="95000"/>
                </a:srgb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67" r:id="rId14"/>
    <p:sldLayoutId id="2147484168" r:id="rId15"/>
    <p:sldLayoutId id="2147484169" r:id="rId16"/>
    <p:sldLayoutId id="2147484170" r:id="rId17"/>
    <p:sldLayoutId id="2147484171" r:id="rId18"/>
    <p:sldLayoutId id="2147484172" r:id="rId19"/>
    <p:sldLayoutId id="2147484173" r:id="rId20"/>
    <p:sldLayoutId id="2147484174" r:id="rId21"/>
    <p:sldLayoutId id="2147484175" r:id="rId22"/>
    <p:sldLayoutId id="2147484176" r:id="rId23"/>
    <p:sldLayoutId id="2147484177" r:id="rId24"/>
    <p:sldLayoutId id="2147484178" r:id="rId25"/>
    <p:sldLayoutId id="2147484179" r:id="rId26"/>
    <p:sldLayoutId id="2147484180" r:id="rId27"/>
    <p:sldLayoutId id="2147484181" r:id="rId28"/>
    <p:sldLayoutId id="2147484183" r:id="rId29"/>
    <p:sldLayoutId id="2147484184" r:id="rId30"/>
    <p:sldLayoutId id="2147484185" r:id="rId31"/>
    <p:sldLayoutId id="2147484186" r:id="rId32"/>
    <p:sldLayoutId id="2147484187" r:id="rId33"/>
    <p:sldLayoutId id="2147484188" r:id="rId34"/>
    <p:sldLayoutId id="2147484189" r:id="rId35"/>
  </p:sldLayoutIdLst>
  <p:transition>
    <p:fade thruBlk="1"/>
  </p:transition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240" r:id="rId1"/>
    <p:sldLayoutId id="2147484247" r:id="rId2"/>
    <p:sldLayoutId id="2147484238" r:id="rId3"/>
    <p:sldLayoutId id="2147484239" r:id="rId4"/>
    <p:sldLayoutId id="2147484250" r:id="rId5"/>
    <p:sldLayoutId id="2147484251" r:id="rId6"/>
    <p:sldLayoutId id="2147484252" r:id="rId7"/>
    <p:sldLayoutId id="2147484297" r:id="rId8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bg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/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bg1"/>
                </a:solidFill>
              </a:defRPr>
            </a:lvl1pPr>
            <a:extLst/>
          </a:lstStyle>
          <a:p>
            <a:endParaRPr lang="sk-S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788" r:id="rId7"/>
    <p:sldLayoutId id="2147483790" r:id="rId8"/>
    <p:sldLayoutId id="2147483988" r:id="rId9"/>
    <p:sldLayoutId id="2147483835" r:id="rId10"/>
    <p:sldLayoutId id="2147483836" r:id="rId11"/>
    <p:sldLayoutId id="2147483837" r:id="rId12"/>
    <p:sldLayoutId id="2147483838" r:id="rId13"/>
  </p:sldLayoutIdLst>
  <p:transition>
    <p:fade thruBlk="1"/>
  </p:transition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 smtClean="0"/>
              <a:t>Klepnutím lze upravit styl předlohy nadpisů.</a:t>
            </a:r>
            <a:endParaRPr lang="sk-SK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4190" r:id="rId2"/>
    <p:sldLayoutId id="2147484191" r:id="rId3"/>
    <p:sldLayoutId id="2147484192" r:id="rId4"/>
    <p:sldLayoutId id="2147484193" r:id="rId5"/>
    <p:sldLayoutId id="2147483974" r:id="rId6"/>
    <p:sldLayoutId id="2147484205" r:id="rId7"/>
    <p:sldLayoutId id="2147483979" r:id="rId8"/>
    <p:sldLayoutId id="2147483989" r:id="rId9"/>
    <p:sldLayoutId id="2147483985" r:id="rId10"/>
  </p:sldLayoutIdLst>
  <p:hf hdr="0" ftr="0" dt="0"/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04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bg1"/>
                </a:solidFill>
              </a:defRPr>
            </a:lvl1pPr>
            <a:extLst/>
          </a:lstStyle>
          <a:p>
            <a:endParaRPr lang="sk-SK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>
            <a:lumMod val="8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1">
            <a:lumMod val="8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1">
            <a:lumMod val="8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1">
            <a:lumMod val="8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1">
            <a:lumMod val="8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1783560"/>
            <a:ext cx="7772400" cy="45720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1" eaLnBrk="1" latinLnBrk="0" hangingPunct="1"/>
            <a:r>
              <a:rPr kumimoji="0" lang="cs-CZ" dirty="0" err="1" smtClean="0"/>
              <a:t>Second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2" eaLnBrk="1" latinLnBrk="0" hangingPunct="1"/>
            <a:r>
              <a:rPr kumimoji="0" lang="cs-CZ" dirty="0" err="1" smtClean="0"/>
              <a:t>Third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3" eaLnBrk="1" latinLnBrk="0" hangingPunct="1"/>
            <a:r>
              <a:rPr kumimoji="0" lang="cs-CZ" dirty="0" err="1" smtClean="0"/>
              <a:t>Fourth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cs-CZ" dirty="0" smtClean="0"/>
          </a:p>
          <a:p>
            <a:pPr lvl="4" eaLnBrk="1" latinLnBrk="0" hangingPunct="1"/>
            <a:r>
              <a:rPr kumimoji="0" lang="cs-CZ" dirty="0" err="1" smtClean="0"/>
              <a:t>Fifth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r>
              <a:rPr kumimoji="0" lang="cs-CZ" dirty="0" smtClean="0"/>
              <a:t> </a:t>
            </a:r>
            <a:r>
              <a:rPr kumimoji="0" lang="cs-CZ" dirty="0" err="1" smtClean="0"/>
              <a:t>content</a:t>
            </a:r>
            <a:endParaRPr kumimoji="0" lang="en-US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720000" y="6416675"/>
            <a:ext cx="55626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100">
                <a:solidFill>
                  <a:schemeClr val="bg1">
                    <a:lumMod val="65000"/>
                  </a:schemeClr>
                </a:solidFill>
              </a:defRPr>
            </a:lvl1pPr>
            <a:extLst/>
          </a:lstStyle>
          <a:p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822" r:id="rId21"/>
    <p:sldLayoutId id="2147483823" r:id="rId22"/>
    <p:sldLayoutId id="2147483824" r:id="rId23"/>
    <p:sldLayoutId id="2147483825" r:id="rId24"/>
    <p:sldLayoutId id="2147484256" r:id="rId25"/>
    <p:sldLayoutId id="2147484257" r:id="rId26"/>
    <p:sldLayoutId id="2147484270" r:id="rId27"/>
    <p:sldLayoutId id="2147484271" r:id="rId28"/>
    <p:sldLayoutId id="2147484272" r:id="rId29"/>
    <p:sldLayoutId id="2147484273" r:id="rId30"/>
    <p:sldLayoutId id="2147484274" r:id="rId31"/>
    <p:sldLayoutId id="2147484275" r:id="rId32"/>
    <p:sldLayoutId id="2147484276" r:id="rId33"/>
    <p:sldLayoutId id="2147484277" r:id="rId34"/>
    <p:sldLayoutId id="2147484278" r:id="rId35"/>
    <p:sldLayoutId id="2147484279" r:id="rId36"/>
    <p:sldLayoutId id="2147484280" r:id="rId37"/>
    <p:sldLayoutId id="2147484281" r:id="rId38"/>
    <p:sldLayoutId id="2147484282" r:id="rId3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2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1"/>
        </a:buClr>
        <a:buSzPct val="100000"/>
        <a:buFont typeface="Arial" pitchFamily="34" charset="0"/>
        <a:buChar char="•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720000" y="4286256"/>
            <a:ext cx="7772400" cy="857256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>
            <a:extLst/>
          </a:lstStyle>
          <a:p>
            <a:r>
              <a:rPr kumimoji="0" lang="cs-CZ" dirty="0" err="1" smtClean="0"/>
              <a:t>Title</a:t>
            </a:r>
            <a:endParaRPr kumimoji="0" lang="en-US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720000" y="5072074"/>
            <a:ext cx="7772400" cy="1283486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extLst/>
          </a:lstStyle>
          <a:p>
            <a:pPr lvl="0" eaLnBrk="1" latinLnBrk="0" hangingPunct="1"/>
            <a:r>
              <a:rPr kumimoji="0" lang="cs-CZ" dirty="0" err="1" smtClean="0"/>
              <a:t>First</a:t>
            </a:r>
            <a:r>
              <a:rPr kumimoji="0" lang="cs-CZ" dirty="0" smtClean="0"/>
              <a:t> </a:t>
            </a:r>
            <a:r>
              <a:rPr kumimoji="0" lang="cs-CZ" dirty="0" err="1" smtClean="0"/>
              <a:t>level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4264" r:id="rId12"/>
    <p:sldLayoutId id="2147484265" r:id="rId13"/>
    <p:sldLayoutId id="2147484266" r:id="rId14"/>
    <p:sldLayoutId id="2147484267" r:id="rId15"/>
    <p:sldLayoutId id="2147484268" r:id="rId16"/>
    <p:sldLayoutId id="2147484269" r:id="rId17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None/>
        <a:defRPr kumimoji="0" sz="22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700" kern="1200" spc="-100" baseline="0">
          <a:solidFill>
            <a:schemeClr val="tx1"/>
          </a:solidFill>
          <a:latin typeface="Fedra Sans Alt Pro Medium" pitchFamily="34" charset="0"/>
          <a:ea typeface="+mj-ea"/>
          <a:cs typeface="+mj-cs"/>
        </a:defRPr>
      </a:lvl1pPr>
      <a:extLst/>
    </p:titleStyle>
    <p:bodyStyle>
      <a:lvl1pPr marL="180000" indent="-180000" algn="l" rtl="0" eaLnBrk="1" latinLnBrk="0" hangingPunct="1">
        <a:spcBef>
          <a:spcPts val="700"/>
        </a:spcBef>
        <a:buClr>
          <a:schemeClr val="tx1"/>
        </a:buClr>
        <a:buSzPct val="100000"/>
        <a:buFont typeface="Arial" pitchFamily="34" charset="0"/>
        <a:buNone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6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00000" indent="-180000" algn="l" rtl="0" eaLnBrk="1" latinLnBrk="0" hangingPunct="1">
        <a:spcBef>
          <a:spcPct val="20000"/>
        </a:spcBef>
        <a:buClr>
          <a:schemeClr val="tx2">
            <a:lumMod val="65000"/>
            <a:lumOff val="35000"/>
          </a:schemeClr>
        </a:buClr>
        <a:buSzPct val="100000"/>
        <a:buFont typeface="Arial" pitchFamily="34" charset="0"/>
        <a:buChar char="•"/>
        <a:defRPr kumimoji="0" sz="2200" kern="1200" baseline="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0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0.xml"/><Relationship Id="rId5" Type="http://schemas.openxmlformats.org/officeDocument/2006/relationships/chart" Target="../charts/chart3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0.xml"/><Relationship Id="rId5" Type="http://schemas.microsoft.com/office/2007/relationships/hdphoto" Target="../media/hdphoto1.wdp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20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0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0.xml"/><Relationship Id="rId5" Type="http://schemas.microsoft.com/office/2007/relationships/hdphoto" Target="../media/hdphoto1.wdp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5.xml"/><Relationship Id="rId4" Type="http://schemas.openxmlformats.org/officeDocument/2006/relationships/image" Target="../media/image1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35101" y="4149080"/>
            <a:ext cx="8729387" cy="868086"/>
          </a:xfrm>
        </p:spPr>
        <p:txBody>
          <a:bodyPr>
            <a:noAutofit/>
          </a:bodyPr>
          <a:lstStyle/>
          <a:p>
            <a:r>
              <a:rPr lang="en-US" sz="3700" b="1" dirty="0"/>
              <a:t>Cybercrime in Russia: Trends and i</a:t>
            </a:r>
            <a:r>
              <a:rPr lang="en-US" sz="3700" b="1" dirty="0" smtClean="0"/>
              <a:t>ssues</a:t>
            </a:r>
            <a:endParaRPr lang="ru-RU" sz="3700" b="1" dirty="0"/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>
          <a:xfrm>
            <a:off x="683569" y="4941168"/>
            <a:ext cx="8208912" cy="864096"/>
          </a:xfrm>
        </p:spPr>
        <p:txBody>
          <a:bodyPr>
            <a:normAutofit/>
          </a:bodyPr>
          <a:lstStyle/>
          <a:p>
            <a:r>
              <a:rPr lang="en-US" b="1" dirty="0"/>
              <a:t>Robert </a:t>
            </a:r>
            <a:r>
              <a:rPr lang="en-US" b="1" dirty="0" err="1"/>
              <a:t>Lipovsky</a:t>
            </a:r>
            <a:r>
              <a:rPr lang="en-US" b="1" dirty="0"/>
              <a:t>, </a:t>
            </a:r>
            <a:r>
              <a:rPr lang="en-US" b="1" dirty="0" err="1" smtClean="0"/>
              <a:t>Aleksandr</a:t>
            </a:r>
            <a:r>
              <a:rPr lang="en-US" b="1" dirty="0" smtClean="0"/>
              <a:t> </a:t>
            </a:r>
            <a:r>
              <a:rPr lang="en-US" b="1" dirty="0" err="1" smtClean="0"/>
              <a:t>Matrosov</a:t>
            </a:r>
            <a:r>
              <a:rPr lang="en-US" b="1" dirty="0" smtClean="0"/>
              <a:t> and </a:t>
            </a:r>
            <a:r>
              <a:rPr lang="en-US" b="1" dirty="0"/>
              <a:t>Dmitry </a:t>
            </a:r>
            <a:r>
              <a:rPr lang="en-US" b="1" dirty="0" err="1"/>
              <a:t>Volkov</a:t>
            </a:r>
            <a:endParaRPr lang="ru-RU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6215816"/>
            <a:ext cx="1368152" cy="48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1" y="6021288"/>
            <a:ext cx="1240553" cy="73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52120" y="6215816"/>
            <a:ext cx="2160240" cy="453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8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Неправомерный доступ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9724" y="1502756"/>
            <a:ext cx="2971970" cy="4679950"/>
          </a:xfrm>
          <a:prstGeom prst="rect">
            <a:avLst/>
          </a:prstGeom>
          <a:noFill/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Reasons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for </a:t>
            </a: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the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incidents’ </a:t>
            </a: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growth</a:t>
            </a:r>
            <a:endParaRPr lang="en-US" sz="4200" b="1" spc="-100" dirty="0" smtClean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72215" y="1502756"/>
            <a:ext cx="6101036" cy="49505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Legal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vasions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and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loopholes</a:t>
            </a:r>
          </a:p>
          <a:p>
            <a:pPr>
              <a:buClrTx/>
              <a:buFont typeface="Courier New" pitchFamily="49" charset="0"/>
              <a:buChar char="o"/>
            </a:pPr>
            <a:endParaRPr lang="en-US" sz="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Low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cost of services in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Russia</a:t>
            </a:r>
          </a:p>
          <a:p>
            <a:pPr marL="0" indent="0">
              <a:buClrTx/>
              <a:buNone/>
            </a:pPr>
            <a:endParaRPr lang="en-US" sz="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Lack of legal jobs for young IT-specialists</a:t>
            </a:r>
          </a:p>
          <a:p>
            <a:pPr>
              <a:buClrTx/>
              <a:buFont typeface="Courier New" pitchFamily="49" charset="0"/>
              <a:buChar char="o"/>
            </a:pPr>
            <a:endParaRPr lang="en-US" sz="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High profit and minimum investments from cybercrime</a:t>
            </a:r>
          </a:p>
          <a:p>
            <a:pPr>
              <a:buClrTx/>
              <a:buFont typeface="Courier New" pitchFamily="49" charset="0"/>
              <a:buChar char="o"/>
            </a:pPr>
            <a:endParaRPr lang="en-US" sz="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Low information security vs. high cybercrime groups activities</a:t>
            </a:r>
          </a:p>
          <a:p>
            <a:pPr>
              <a:buClrTx/>
              <a:buFont typeface="Courier New" pitchFamily="49" charset="0"/>
              <a:buChar char="o"/>
            </a:pPr>
            <a:endParaRPr lang="en-US" sz="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Shift of attack targets back to USSR :)</a:t>
            </a:r>
          </a:p>
        </p:txBody>
      </p:sp>
    </p:spTree>
    <p:extLst>
      <p:ext uri="{BB962C8B-B14F-4D97-AF65-F5344CB8AC3E}">
        <p14:creationId xmlns:p14="http://schemas.microsoft.com/office/powerpoint/2010/main" val="614380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Cost </a:t>
            </a: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of services in Russia</a:t>
            </a:r>
            <a:endParaRPr lang="en-US" sz="4200" b="1" spc="-100" dirty="0" smtClean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9155" y="1556792"/>
            <a:ext cx="6461077" cy="4968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Hacking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of a website: from </a:t>
            </a:r>
            <a:r>
              <a:rPr lang="en-US" sz="1600" b="1" dirty="0">
                <a:solidFill>
                  <a:schemeClr val="bg1"/>
                </a:solidFill>
              </a:rPr>
              <a:t>$50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Guaranteed hack of a mailbox (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</a:rPr>
              <a:t>Yandex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, Mail, Rambler, Gmail): from </a:t>
            </a:r>
            <a:r>
              <a:rPr lang="en-US" sz="1600" b="1" dirty="0">
                <a:solidFill>
                  <a:schemeClr val="bg1"/>
                </a:solidFill>
              </a:rPr>
              <a:t>$45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Mobile phone bug: from </a:t>
            </a:r>
            <a:r>
              <a:rPr lang="en-US" sz="1600" b="1" dirty="0">
                <a:solidFill>
                  <a:schemeClr val="bg1"/>
                </a:solidFill>
              </a:rPr>
              <a:t>5000$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SMS service bug: from </a:t>
            </a:r>
            <a:r>
              <a:rPr lang="en-US" sz="1600" b="1" dirty="0">
                <a:solidFill>
                  <a:schemeClr val="bg1"/>
                </a:solidFill>
              </a:rPr>
              <a:t>1000$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Massive </a:t>
            </a: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distribution of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Trojan and spyware: from </a:t>
            </a:r>
            <a:r>
              <a:rPr lang="en-US" sz="1600" b="1" dirty="0">
                <a:solidFill>
                  <a:schemeClr val="bg1"/>
                </a:solidFill>
              </a:rPr>
              <a:t>20$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(1000 users)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Spam services:</a:t>
            </a:r>
          </a:p>
          <a:p>
            <a:pPr marL="1200150" lvl="2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400,000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 companies - </a:t>
            </a:r>
            <a:r>
              <a:rPr lang="en-US" sz="1400" b="1" dirty="0">
                <a:solidFill>
                  <a:schemeClr val="bg1"/>
                </a:solidFill>
              </a:rPr>
              <a:t>$55</a:t>
            </a:r>
          </a:p>
          <a:p>
            <a:pPr marL="1200150" lvl="2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1,800,000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 private persons - </a:t>
            </a:r>
            <a:r>
              <a:rPr lang="en-US" sz="1400" b="1" dirty="0">
                <a:solidFill>
                  <a:schemeClr val="bg1"/>
                </a:solidFill>
              </a:rPr>
              <a:t>$100</a:t>
            </a:r>
          </a:p>
          <a:p>
            <a:pPr marL="1200150" lvl="2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90,000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 companies in St. Petersburg - </a:t>
            </a:r>
            <a:r>
              <a:rPr lang="en-US" sz="1400" b="1" dirty="0">
                <a:solidFill>
                  <a:schemeClr val="bg1"/>
                </a:solidFill>
              </a:rPr>
              <a:t>$30</a:t>
            </a:r>
          </a:p>
          <a:p>
            <a:pPr marL="1200150" lvl="2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450,000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 private persons in Ukraine - </a:t>
            </a:r>
            <a:r>
              <a:rPr lang="en-US" sz="1400" b="1" dirty="0">
                <a:solidFill>
                  <a:schemeClr val="bg1"/>
                </a:solidFill>
              </a:rPr>
              <a:t>$50</a:t>
            </a:r>
          </a:p>
          <a:p>
            <a:pPr marL="1200150" lvl="2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6,000,000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 private persons in Russia - </a:t>
            </a:r>
            <a:r>
              <a:rPr lang="en-US" sz="1400" b="1" dirty="0">
                <a:solidFill>
                  <a:schemeClr val="bg1"/>
                </a:solidFill>
              </a:rPr>
              <a:t>$150</a:t>
            </a:r>
          </a:p>
          <a:p>
            <a:pPr marL="1200150" lvl="2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4,000,000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 emails on @mail.ru - </a:t>
            </a:r>
            <a:r>
              <a:rPr lang="en-US" sz="1400" b="1" dirty="0">
                <a:solidFill>
                  <a:schemeClr val="bg1"/>
                </a:solidFill>
              </a:rPr>
              <a:t>$200</a:t>
            </a:r>
          </a:p>
        </p:txBody>
      </p:sp>
      <p:pic>
        <p:nvPicPr>
          <p:cNvPr id="14" name="Picture 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264" y="3356992"/>
            <a:ext cx="2649240" cy="3354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9321" y="5388554"/>
            <a:ext cx="2256064" cy="891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77275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3"/>
          <p:cNvSpPr/>
          <p:nvPr/>
        </p:nvSpPr>
        <p:spPr>
          <a:xfrm>
            <a:off x="505634" y="1427148"/>
            <a:ext cx="1500198" cy="42862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Fraudster-thief</a:t>
            </a: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unknown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ounded Rectangle 6"/>
          <p:cNvSpPr/>
          <p:nvPr/>
        </p:nvSpPr>
        <p:spPr>
          <a:xfrm>
            <a:off x="3791782" y="2212966"/>
            <a:ext cx="1500198" cy="150019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17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72000" r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Payment system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opened</a:t>
            </a:r>
            <a:r>
              <a:rPr kumimoji="0" lang="en-US" sz="10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account</a:t>
            </a:r>
            <a:endParaRPr kumimoji="0" lang="ru-RU" sz="1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1" name="Straight Arrow Connector 12"/>
          <p:cNvCxnSpPr>
            <a:stCxn id="99" idx="2"/>
            <a:endCxn id="112" idx="0"/>
          </p:cNvCxnSpPr>
          <p:nvPr/>
        </p:nvCxnSpPr>
        <p:spPr>
          <a:xfrm rot="5400000">
            <a:off x="719948" y="2391561"/>
            <a:ext cx="1071570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cxnSp>
        <p:nvCxnSpPr>
          <p:cNvPr id="102" name="Straight Arrow Connector 14"/>
          <p:cNvCxnSpPr/>
          <p:nvPr/>
        </p:nvCxnSpPr>
        <p:spPr>
          <a:xfrm>
            <a:off x="1934394" y="3213098"/>
            <a:ext cx="1857388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sp>
        <p:nvSpPr>
          <p:cNvPr id="103" name="Rectangle 87"/>
          <p:cNvSpPr/>
          <p:nvPr/>
        </p:nvSpPr>
        <p:spPr>
          <a:xfrm>
            <a:off x="577072" y="2212966"/>
            <a:ext cx="1357322" cy="500066"/>
          </a:xfrm>
          <a:prstGeom prst="rect">
            <a:avLst/>
          </a:prstGeom>
          <a:solidFill>
            <a:srgbClr val="FFFFE5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Infects computer and</a:t>
            </a:r>
            <a:r>
              <a:rPr kumimoji="0" lang="en-US" sz="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get unauthorized control of it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88"/>
          <p:cNvSpPr/>
          <p:nvPr/>
        </p:nvSpPr>
        <p:spPr>
          <a:xfrm>
            <a:off x="2363022" y="2998784"/>
            <a:ext cx="1071570" cy="428628"/>
          </a:xfrm>
          <a:prstGeom prst="rect">
            <a:avLst/>
          </a:prstGeom>
          <a:solidFill>
            <a:srgbClr val="FFFFE5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Fraudster</a:t>
            </a:r>
            <a:r>
              <a:rPr kumimoji="0" lang="ru-RU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 fake </a:t>
            </a:r>
            <a:r>
              <a:rPr kumimoji="0" lang="ru-RU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</a:t>
            </a:r>
            <a:r>
              <a:rPr kumimoji="0" lang="ru-RU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r>
              <a:rPr kumimoji="0" lang="en-US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payment</a:t>
            </a:r>
            <a:endParaRPr kumimoji="0" lang="en-US" sz="800" b="0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5" name="Straight Connector 219"/>
          <p:cNvCxnSpPr/>
          <p:nvPr/>
        </p:nvCxnSpPr>
        <p:spPr>
          <a:xfrm>
            <a:off x="362758" y="2070090"/>
            <a:ext cx="5500726" cy="1588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cxnSp>
        <p:nvCxnSpPr>
          <p:cNvPr id="106" name="Straight Connector 225"/>
          <p:cNvCxnSpPr/>
          <p:nvPr/>
        </p:nvCxnSpPr>
        <p:spPr>
          <a:xfrm rot="5400000">
            <a:off x="-1743869" y="4177511"/>
            <a:ext cx="4214048" cy="794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cxnSp>
        <p:nvCxnSpPr>
          <p:cNvPr id="107" name="Straight Connector 229"/>
          <p:cNvCxnSpPr/>
          <p:nvPr/>
        </p:nvCxnSpPr>
        <p:spPr>
          <a:xfrm>
            <a:off x="362758" y="6284932"/>
            <a:ext cx="6715172" cy="1588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cxnSp>
        <p:nvCxnSpPr>
          <p:cNvPr id="108" name="Straight Connector 254"/>
          <p:cNvCxnSpPr/>
          <p:nvPr/>
        </p:nvCxnSpPr>
        <p:spPr>
          <a:xfrm rot="5400000">
            <a:off x="5650361" y="4854981"/>
            <a:ext cx="2856726" cy="1588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sp>
        <p:nvSpPr>
          <p:cNvPr id="109" name="Rectangle 261"/>
          <p:cNvSpPr/>
          <p:nvPr/>
        </p:nvSpPr>
        <p:spPr>
          <a:xfrm>
            <a:off x="5863484" y="2070090"/>
            <a:ext cx="1214446" cy="1357322"/>
          </a:xfrm>
          <a:prstGeom prst="rect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ounded Rectangle 53"/>
          <p:cNvSpPr/>
          <p:nvPr/>
        </p:nvSpPr>
        <p:spPr>
          <a:xfrm>
            <a:off x="505634" y="2927346"/>
            <a:ext cx="1500198" cy="571504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 1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Payment system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victim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3" name="Straight Arrow Connector 140"/>
          <p:cNvCxnSpPr>
            <a:endCxn id="99" idx="3"/>
          </p:cNvCxnSpPr>
          <p:nvPr/>
        </p:nvCxnSpPr>
        <p:spPr>
          <a:xfrm rot="10800000">
            <a:off x="2005832" y="1641462"/>
            <a:ext cx="6072230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14" name="Straight Connector 143"/>
          <p:cNvCxnSpPr/>
          <p:nvPr/>
        </p:nvCxnSpPr>
        <p:spPr>
          <a:xfrm rot="5400000">
            <a:off x="6364344" y="3355180"/>
            <a:ext cx="3428230" cy="794"/>
          </a:xfrm>
          <a:prstGeom prst="line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6" name="Straight Arrow Connector 184"/>
          <p:cNvCxnSpPr/>
          <p:nvPr/>
        </p:nvCxnSpPr>
        <p:spPr>
          <a:xfrm>
            <a:off x="2077270" y="5641990"/>
            <a:ext cx="1643074" cy="1588"/>
          </a:xfrm>
          <a:prstGeom prst="straightConnector1">
            <a:avLst/>
          </a:prstGeom>
          <a:noFill/>
          <a:ln w="9525" cap="flat" cmpd="sng" algn="ctr">
            <a:solidFill>
              <a:sysClr val="window" lastClr="FCFCFC">
                <a:lumMod val="50000"/>
              </a:sysClr>
            </a:solidFill>
            <a:prstDash val="solid"/>
            <a:tailEnd type="arrow"/>
          </a:ln>
          <a:effectLst/>
        </p:spPr>
      </p:cxnSp>
      <p:sp>
        <p:nvSpPr>
          <p:cNvPr id="117" name="Rectangle 188"/>
          <p:cNvSpPr/>
          <p:nvPr/>
        </p:nvSpPr>
        <p:spPr>
          <a:xfrm>
            <a:off x="7363682" y="2070090"/>
            <a:ext cx="1357322" cy="1857388"/>
          </a:xfrm>
          <a:prstGeom prst="rect">
            <a:avLst/>
          </a:prstGeom>
          <a:solidFill>
            <a:sysClr val="window" lastClr="FCFCFC"/>
          </a:solidFill>
          <a:ln w="9525" cap="flat" cmpd="sng" algn="ctr">
            <a:solidFill>
              <a:sysClr val="window" lastClr="FCFCFC">
                <a:lumMod val="50000"/>
              </a:sysClr>
            </a:solidFill>
            <a:prstDash val="solid"/>
          </a:ln>
          <a:effectLst/>
        </p:spPr>
        <p:txBody>
          <a:bodyPr lIns="72000" tIns="36000" rIns="72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noProof="0" dirty="0" smtClean="0">
                <a:solidFill>
                  <a:sysClr val="windowText" lastClr="000000"/>
                </a:solidFill>
                <a:latin typeface="Calibri"/>
              </a:rPr>
              <a:t>«</a:t>
            </a:r>
            <a:r>
              <a:rPr lang="en-US" sz="800" kern="0" noProof="0" dirty="0" smtClean="0">
                <a:solidFill>
                  <a:sysClr val="windowText" lastClr="000000"/>
                </a:solidFill>
                <a:latin typeface="Calibri"/>
              </a:rPr>
              <a:t>Drop master</a:t>
            </a:r>
            <a:r>
              <a:rPr lang="ru-RU" sz="800" kern="0" noProof="0" dirty="0" smtClean="0">
                <a:solidFill>
                  <a:sysClr val="windowText" lastClr="000000"/>
                </a:solidFill>
                <a:latin typeface="Calibri"/>
              </a:rPr>
              <a:t>»</a:t>
            </a:r>
            <a:r>
              <a:rPr lang="en-US" sz="800" kern="0" noProof="0" dirty="0" smtClean="0">
                <a:solidFill>
                  <a:sysClr val="windowText" lastClr="000000"/>
                </a:solidFill>
                <a:latin typeface="Calibri"/>
              </a:rPr>
              <a:t> returns part of money to fraudster</a:t>
            </a: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sz="800" kern="0" dirty="0" smtClean="0">
                <a:solidFill>
                  <a:sysClr val="windowText" lastClr="000000"/>
                </a:solidFill>
                <a:latin typeface="Calibri"/>
              </a:rPr>
              <a:t>by himself in cash if he is in one cybercrime group with Fraudster or any way of non-cash payment if they are not in one cybercrime group.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Credit</a:t>
            </a:r>
            <a:r>
              <a:rPr kumimoji="0" lang="en-US" sz="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cards, drops and so on can be used in </a:t>
            </a:r>
            <a:r>
              <a:rPr kumimoji="0" lang="en-US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any region.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8" name="Straight Arrow Connector 56"/>
          <p:cNvCxnSpPr/>
          <p:nvPr/>
        </p:nvCxnSpPr>
        <p:spPr>
          <a:xfrm rot="5400000">
            <a:off x="3864014" y="3926684"/>
            <a:ext cx="1428760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19" name="Rounded Rectangle 62"/>
          <p:cNvSpPr/>
          <p:nvPr/>
        </p:nvSpPr>
        <p:spPr>
          <a:xfrm>
            <a:off x="3934658" y="2855908"/>
            <a:ext cx="1214446" cy="714380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account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cash-box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the client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63"/>
          <p:cNvSpPr/>
          <p:nvPr/>
        </p:nvSpPr>
        <p:spPr>
          <a:xfrm>
            <a:off x="3791782" y="3927478"/>
            <a:ext cx="1500198" cy="428628"/>
          </a:xfrm>
          <a:prstGeom prst="rect">
            <a:avLst/>
          </a:prstGeom>
          <a:solidFill>
            <a:srgbClr val="FFFFE5"/>
          </a:solidFill>
          <a:ln w="190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Payments accepts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because payment systems detect them as legal payments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66"/>
          <p:cNvSpPr/>
          <p:nvPr/>
        </p:nvSpPr>
        <p:spPr>
          <a:xfrm>
            <a:off x="1505766" y="5213362"/>
            <a:ext cx="1643074" cy="785818"/>
          </a:xfrm>
          <a:prstGeom prst="rect">
            <a:avLst/>
          </a:prstGeom>
          <a:solidFill>
            <a:sysClr val="window" lastClr="FCFCFC"/>
          </a:solidFill>
          <a:ln w="9525" cap="flat" cmpd="sng" algn="ctr">
            <a:solidFill>
              <a:sysClr val="window" lastClr="FCFCFC">
                <a:lumMod val="50000"/>
              </a:sysClr>
            </a:solidFill>
            <a:prstDash val="solid"/>
          </a:ln>
          <a:effectLst/>
        </p:spPr>
        <p:txBody>
          <a:bodyPr lIns="72000" tIns="36000" rIns="72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Drop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 –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 or unreal person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be from 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any region or any country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ounded Rectangle 92"/>
          <p:cNvSpPr/>
          <p:nvPr/>
        </p:nvSpPr>
        <p:spPr>
          <a:xfrm>
            <a:off x="7292244" y="4141792"/>
            <a:ext cx="1571636" cy="78581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kumimoji="0" lang="en-US" sz="9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Drop master</a:t>
            </a:r>
            <a:r>
              <a:rPr kumimoji="0" lang="ru-RU" sz="9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</a:t>
            </a:r>
            <a:r>
              <a:rPr kumimoji="0" lang="ru-RU" sz="9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9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keeps cash-out service</a:t>
            </a:r>
            <a:endParaRPr kumimoji="0" lang="ru-RU" sz="1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 unknown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ounded Rectangle 120"/>
          <p:cNvSpPr/>
          <p:nvPr/>
        </p:nvSpPr>
        <p:spPr>
          <a:xfrm>
            <a:off x="3791782" y="4641858"/>
            <a:ext cx="1500198" cy="150019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17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r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Supplier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e-transfer</a:t>
            </a:r>
            <a:r>
              <a:rPr kumimoji="0" lang="en-US" sz="10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another </a:t>
            </a:r>
            <a:r>
              <a:rPr lang="en-US" sz="1000" kern="0" dirty="0" smtClean="0">
                <a:solidFill>
                  <a:sysClr val="windowText" lastClr="000000"/>
                </a:solidFill>
                <a:latin typeface="Calibri"/>
              </a:rPr>
              <a:t>Payment system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Rounded Rectangle 121"/>
          <p:cNvSpPr/>
          <p:nvPr/>
        </p:nvSpPr>
        <p:spPr>
          <a:xfrm>
            <a:off x="3934658" y="5284800"/>
            <a:ext cx="1214446" cy="714380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kern="0" noProof="0" dirty="0" smtClean="0">
                <a:solidFill>
                  <a:sysClr val="windowText" lastClr="000000"/>
                </a:solidFill>
                <a:latin typeface="Calibri"/>
              </a:rPr>
              <a:t>«</a:t>
            </a:r>
            <a:r>
              <a:rPr lang="en-US" sz="1000" kern="0" noProof="0" dirty="0" smtClean="0">
                <a:solidFill>
                  <a:sysClr val="windowText" lastClr="000000"/>
                </a:solidFill>
                <a:latin typeface="Calibri"/>
              </a:rPr>
              <a:t>Drop’s</a:t>
            </a:r>
            <a:r>
              <a:rPr lang="ru-RU" sz="1000" kern="0" noProof="0" dirty="0" smtClean="0">
                <a:solidFill>
                  <a:sysClr val="windowText" lastClr="000000"/>
                </a:solidFill>
                <a:latin typeface="Calibri"/>
              </a:rPr>
              <a:t>»</a:t>
            </a:r>
            <a:r>
              <a:rPr lang="en-US" sz="1000" kern="0" noProof="0" dirty="0" smtClean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account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6" name="Straight Arrow Connector 31"/>
          <p:cNvCxnSpPr>
            <a:stCxn id="125" idx="3"/>
          </p:cNvCxnSpPr>
          <p:nvPr/>
        </p:nvCxnSpPr>
        <p:spPr>
          <a:xfrm>
            <a:off x="5149104" y="5641990"/>
            <a:ext cx="2143140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27" name="Rectangle 33"/>
          <p:cNvSpPr/>
          <p:nvPr/>
        </p:nvSpPr>
        <p:spPr>
          <a:xfrm>
            <a:off x="5577732" y="5284800"/>
            <a:ext cx="1285884" cy="714380"/>
          </a:xfrm>
          <a:prstGeom prst="rect">
            <a:avLst/>
          </a:prstGeom>
          <a:solidFill>
            <a:srgbClr val="FFFFE5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Money cash-out or further transfer in different</a:t>
            </a:r>
            <a:r>
              <a:rPr kumimoji="0" lang="en-US" sz="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ways</a:t>
            </a:r>
            <a:endParaRPr kumimoji="0" lang="en-US" sz="800" b="0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8" name="Straight Arrow Connector 34"/>
          <p:cNvCxnSpPr/>
          <p:nvPr/>
        </p:nvCxnSpPr>
        <p:spPr>
          <a:xfrm rot="5400000" flipH="1" flipV="1">
            <a:off x="7864542" y="5212568"/>
            <a:ext cx="428628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29" name="Rounded Rectangle 38"/>
          <p:cNvSpPr/>
          <p:nvPr/>
        </p:nvSpPr>
        <p:spPr>
          <a:xfrm>
            <a:off x="7292244" y="5213362"/>
            <a:ext cx="1571636" cy="785818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of any type formed on any persons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any region</a:t>
            </a:r>
            <a:endParaRPr kumimoji="0" lang="en-US" sz="1000" b="1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Footer Placeholder 78"/>
          <p:cNvSpPr txBox="1">
            <a:spLocks/>
          </p:cNvSpPr>
          <p:nvPr/>
        </p:nvSpPr>
        <p:spPr>
          <a:xfrm>
            <a:off x="199155" y="6406786"/>
            <a:ext cx="5643602" cy="4286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Схема подготовлена 40-м отделом Управления «К» МВД России. Тел. (495) 623-33-29. ©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 2011</a:t>
            </a:r>
            <a:r>
              <a:rPr kumimoji="0" lang="ru-RU" sz="9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 г.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  <a:p>
            <a:r>
              <a:rPr lang="en-US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Scheme was prepared by 40-th division of Department </a:t>
            </a:r>
            <a:r>
              <a:rPr lang="ru-RU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«</a:t>
            </a:r>
            <a:r>
              <a:rPr lang="en-US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K</a:t>
            </a:r>
            <a:r>
              <a:rPr lang="ru-RU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»</a:t>
            </a:r>
            <a:r>
              <a:rPr lang="en-US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 MVD Russia. Tel</a:t>
            </a:r>
            <a:r>
              <a:rPr lang="ru-RU" sz="900" dirty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. (495) 623-33-29. ©</a:t>
            </a:r>
            <a:r>
              <a:rPr lang="en-US" sz="900" dirty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 2011</a:t>
            </a:r>
            <a:r>
              <a:rPr lang="ru-RU" sz="900" dirty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 г</a:t>
            </a:r>
            <a:r>
              <a:rPr lang="ru-RU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.</a:t>
            </a:r>
            <a:endParaRPr lang="en-US" sz="900" dirty="0">
              <a:solidFill>
                <a:sysClr val="windowText" lastClr="000000"/>
              </a:solidFill>
              <a:latin typeface="Calibri"/>
              <a:cs typeface="Times New Roman" pitchFamily="18" charset="0"/>
            </a:endParaRPr>
          </a:p>
        </p:txBody>
      </p:sp>
      <p:sp>
        <p:nvSpPr>
          <p:cNvPr id="131" name="Title 6"/>
          <p:cNvSpPr txBox="1">
            <a:spLocks/>
          </p:cNvSpPr>
          <p:nvPr/>
        </p:nvSpPr>
        <p:spPr>
          <a:xfrm>
            <a:off x="199155" y="103089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Evolution of the Cash-out scheme</a:t>
            </a:r>
            <a:endParaRPr lang="en-US" sz="42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1881" y="930814"/>
            <a:ext cx="4104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For amounts up to </a:t>
            </a:r>
            <a:r>
              <a:rPr lang="en-US" sz="2800" b="1" dirty="0" smtClean="0">
                <a:solidFill>
                  <a:schemeClr val="bg1"/>
                </a:solidFill>
              </a:rPr>
              <a:t>40k $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048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oter Placeholder 78"/>
          <p:cNvSpPr txBox="1">
            <a:spLocks/>
          </p:cNvSpPr>
          <p:nvPr/>
        </p:nvSpPr>
        <p:spPr>
          <a:xfrm>
            <a:off x="0" y="6490574"/>
            <a:ext cx="9143999" cy="4286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Схема подготовлена 40-м отделом Управления «К» МВД России. Тел. (495) 623-33-29. ©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 2011</a:t>
            </a:r>
            <a:r>
              <a:rPr kumimoji="0" lang="ru-RU" sz="9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 г.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  <a:p>
            <a:r>
              <a:rPr lang="en-US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Scheme was prepared by 40-th division of Department </a:t>
            </a:r>
            <a:r>
              <a:rPr lang="ru-RU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«</a:t>
            </a:r>
            <a:r>
              <a:rPr lang="en-US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K</a:t>
            </a:r>
            <a:r>
              <a:rPr lang="ru-RU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»</a:t>
            </a:r>
            <a:r>
              <a:rPr lang="en-US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 MVD Russia. Tel</a:t>
            </a:r>
            <a:r>
              <a:rPr lang="ru-RU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. (495) 623-33-29. ©</a:t>
            </a:r>
            <a:r>
              <a:rPr lang="en-US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 2011</a:t>
            </a:r>
            <a:r>
              <a:rPr lang="ru-RU" sz="900" dirty="0" smtClean="0">
                <a:solidFill>
                  <a:sysClr val="windowText" lastClr="000000"/>
                </a:solidFill>
                <a:latin typeface="Calibri"/>
                <a:cs typeface="Times New Roman" pitchFamily="18" charset="0"/>
              </a:rPr>
              <a:t> г.</a:t>
            </a:r>
            <a:endParaRPr lang="en-US" sz="900" dirty="0">
              <a:solidFill>
                <a:sysClr val="windowText" lastClr="000000"/>
              </a:solidFill>
              <a:latin typeface="Calibri"/>
              <a:cs typeface="Times New Roman" pitchFamily="18" charset="0"/>
            </a:endParaRPr>
          </a:p>
        </p:txBody>
      </p:sp>
      <p:sp>
        <p:nvSpPr>
          <p:cNvPr id="33" name="Rounded Rectangle 3"/>
          <p:cNvSpPr/>
          <p:nvPr/>
        </p:nvSpPr>
        <p:spPr>
          <a:xfrm>
            <a:off x="500034" y="1489914"/>
            <a:ext cx="1500198" cy="42862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lvl="0" algn="ctr">
              <a:defRPr/>
            </a:pPr>
            <a:r>
              <a:rPr lang="en-US" sz="950" b="1" kern="0" dirty="0">
                <a:solidFill>
                  <a:sysClr val="windowText" lastClr="000000"/>
                </a:solidFill>
                <a:latin typeface="Calibri"/>
              </a:rPr>
              <a:t>Fraudster-thief</a:t>
            </a:r>
            <a:endParaRPr lang="ru-RU" sz="1000" b="1" kern="0" dirty="0">
              <a:solidFill>
                <a:sysClr val="windowText" lastClr="000000"/>
              </a:solidFill>
              <a:latin typeface="Calibri"/>
            </a:endParaRPr>
          </a:p>
          <a:p>
            <a:pPr lvl="0" algn="ctr"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Region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sz="1000" b="1" kern="0" dirty="0">
                <a:solidFill>
                  <a:sysClr val="windowText" lastClr="000000"/>
                </a:solidFill>
                <a:latin typeface="Calibri"/>
              </a:rPr>
              <a:t>unknown</a:t>
            </a:r>
            <a:endParaRPr lang="en-US" sz="1050" b="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34" name="Rounded Rectangle 6"/>
          <p:cNvSpPr/>
          <p:nvPr/>
        </p:nvSpPr>
        <p:spPr>
          <a:xfrm>
            <a:off x="3786182" y="2347170"/>
            <a:ext cx="1500198" cy="150019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17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72000" r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opened</a:t>
            </a:r>
            <a:r>
              <a:rPr kumimoji="0" lang="en-US" sz="10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account</a:t>
            </a:r>
            <a:endParaRPr kumimoji="0" lang="ru-RU" sz="1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 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ounded Rectangle 7"/>
          <p:cNvSpPr/>
          <p:nvPr/>
        </p:nvSpPr>
        <p:spPr>
          <a:xfrm>
            <a:off x="3929058" y="2990112"/>
            <a:ext cx="1214446" cy="714380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Client’s bank account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" name="Straight Arrow Connector 12"/>
          <p:cNvCxnSpPr>
            <a:stCxn id="33" idx="2"/>
            <a:endCxn id="48" idx="0"/>
          </p:cNvCxnSpPr>
          <p:nvPr/>
        </p:nvCxnSpPr>
        <p:spPr>
          <a:xfrm rot="5400000">
            <a:off x="714348" y="2454327"/>
            <a:ext cx="1071570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cxnSp>
        <p:nvCxnSpPr>
          <p:cNvPr id="37" name="Straight Arrow Connector 14"/>
          <p:cNvCxnSpPr/>
          <p:nvPr/>
        </p:nvCxnSpPr>
        <p:spPr>
          <a:xfrm>
            <a:off x="1928794" y="3275864"/>
            <a:ext cx="1857388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sp>
        <p:nvSpPr>
          <p:cNvPr id="38" name="Rectangle 87"/>
          <p:cNvSpPr/>
          <p:nvPr/>
        </p:nvSpPr>
        <p:spPr>
          <a:xfrm>
            <a:off x="571472" y="2275732"/>
            <a:ext cx="1357322" cy="500066"/>
          </a:xfrm>
          <a:prstGeom prst="rect">
            <a:avLst/>
          </a:prstGeom>
          <a:solidFill>
            <a:srgbClr val="FFFFE5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lvl="0" algn="ctr">
              <a:defRPr/>
            </a:pP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Infects computer and get unauthorized control of it</a:t>
            </a:r>
          </a:p>
        </p:txBody>
      </p:sp>
      <p:sp>
        <p:nvSpPr>
          <p:cNvPr id="39" name="Rectangle 88"/>
          <p:cNvSpPr/>
          <p:nvPr/>
        </p:nvSpPr>
        <p:spPr>
          <a:xfrm>
            <a:off x="2357422" y="3061550"/>
            <a:ext cx="1071570" cy="428628"/>
          </a:xfrm>
          <a:prstGeom prst="rect">
            <a:avLst/>
          </a:prstGeom>
          <a:solidFill>
            <a:srgbClr val="FFFFE5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800" kern="0" spc="-20" dirty="0">
                <a:solidFill>
                  <a:sysClr val="windowText" lastClr="000000"/>
                </a:solidFill>
                <a:latin typeface="Calibri"/>
              </a:rPr>
              <a:t>Fraudster</a:t>
            </a:r>
            <a:r>
              <a:rPr lang="ru-RU" sz="800" kern="0" spc="-2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sz="800" kern="0" spc="-20" dirty="0">
                <a:solidFill>
                  <a:sysClr val="windowText" lastClr="000000"/>
                </a:solidFill>
                <a:latin typeface="Calibri"/>
              </a:rPr>
              <a:t>generate fake </a:t>
            </a:r>
            <a:r>
              <a:rPr lang="en-US" sz="800" kern="0" spc="-20" dirty="0" smtClean="0">
                <a:solidFill>
                  <a:sysClr val="windowText" lastClr="000000"/>
                </a:solidFill>
                <a:latin typeface="Calibri"/>
              </a:rPr>
              <a:t> payment</a:t>
            </a:r>
            <a:endParaRPr lang="en-US" sz="800" kern="0" spc="-20" dirty="0">
              <a:solidFill>
                <a:sysClr val="windowText" lastClr="000000"/>
              </a:solidFill>
              <a:latin typeface="Calibri"/>
            </a:endParaRPr>
          </a:p>
        </p:txBody>
      </p:sp>
      <p:cxnSp>
        <p:nvCxnSpPr>
          <p:cNvPr id="40" name="Straight Connector 219"/>
          <p:cNvCxnSpPr/>
          <p:nvPr/>
        </p:nvCxnSpPr>
        <p:spPr>
          <a:xfrm>
            <a:off x="357158" y="2132856"/>
            <a:ext cx="5143536" cy="1588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cxnSp>
        <p:nvCxnSpPr>
          <p:cNvPr id="41" name="Straight Connector 225"/>
          <p:cNvCxnSpPr/>
          <p:nvPr/>
        </p:nvCxnSpPr>
        <p:spPr>
          <a:xfrm rot="5400000">
            <a:off x="-1820907" y="4311715"/>
            <a:ext cx="4356924" cy="794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cxnSp>
        <p:nvCxnSpPr>
          <p:cNvPr id="42" name="Straight Connector 229"/>
          <p:cNvCxnSpPr/>
          <p:nvPr/>
        </p:nvCxnSpPr>
        <p:spPr>
          <a:xfrm>
            <a:off x="362872" y="6530730"/>
            <a:ext cx="5143536" cy="1588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cxnSp>
        <p:nvCxnSpPr>
          <p:cNvPr id="43" name="Straight Connector 254"/>
          <p:cNvCxnSpPr/>
          <p:nvPr/>
        </p:nvCxnSpPr>
        <p:spPr>
          <a:xfrm rot="5400000">
            <a:off x="3322629" y="4310921"/>
            <a:ext cx="4357718" cy="1588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sp>
        <p:nvSpPr>
          <p:cNvPr id="48" name="Rounded Rectangle 53"/>
          <p:cNvSpPr/>
          <p:nvPr/>
        </p:nvSpPr>
        <p:spPr>
          <a:xfrm>
            <a:off x="500034" y="2990112"/>
            <a:ext cx="1500198" cy="571504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1000" b="1" kern="0" dirty="0" smtClean="0">
                <a:solidFill>
                  <a:sysClr val="windowText" lastClr="000000"/>
                </a:solidFill>
                <a:latin typeface="Calibri"/>
              </a:rPr>
              <a:t>Bank client</a:t>
            </a:r>
          </a:p>
          <a:p>
            <a:pPr lvl="0" algn="ctr">
              <a:defRPr/>
            </a:pPr>
            <a:r>
              <a:rPr lang="ru-RU" sz="1000" kern="0" dirty="0" smtClean="0">
                <a:solidFill>
                  <a:sysClr val="windowText" lastClr="000000"/>
                </a:solidFill>
                <a:latin typeface="Calibri"/>
              </a:rPr>
              <a:t>(</a:t>
            </a: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victim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)</a:t>
            </a:r>
            <a:endParaRPr lang="en-US" sz="1000" kern="0" dirty="0">
              <a:solidFill>
                <a:sysClr val="windowText" lastClr="000000"/>
              </a:solidFill>
              <a:latin typeface="Calibri"/>
            </a:endParaRPr>
          </a:p>
          <a:p>
            <a:pPr lvl="0" algn="ctr"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/>
              </a:rPr>
              <a:t>Region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ru-RU" sz="1050" b="1" kern="0" dirty="0">
                <a:solidFill>
                  <a:sysClr val="windowText" lastClr="000000"/>
                </a:solidFill>
                <a:latin typeface="Calibri"/>
              </a:rPr>
              <a:t>1</a:t>
            </a:r>
            <a:endParaRPr lang="en-US" sz="1050" b="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49" name="Rounded Rectangle 60"/>
          <p:cNvSpPr/>
          <p:nvPr/>
        </p:nvSpPr>
        <p:spPr>
          <a:xfrm>
            <a:off x="3786182" y="4704624"/>
            <a:ext cx="1500198" cy="150019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17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72000" r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of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Drop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 –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Registered</a:t>
            </a:r>
            <a:r>
              <a:rPr kumimoji="0" lang="en-US" sz="10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company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3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ounded Rectangle 61"/>
          <p:cNvSpPr/>
          <p:nvPr/>
        </p:nvSpPr>
        <p:spPr>
          <a:xfrm>
            <a:off x="3929058" y="4847500"/>
            <a:ext cx="1214446" cy="714380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account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Arrow Connector 68"/>
          <p:cNvCxnSpPr>
            <a:stCxn id="35" idx="2"/>
            <a:endCxn id="50" idx="0"/>
          </p:cNvCxnSpPr>
          <p:nvPr/>
        </p:nvCxnSpPr>
        <p:spPr>
          <a:xfrm rot="5400000">
            <a:off x="3964777" y="4275996"/>
            <a:ext cx="1143008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2" name="Rectangle 70"/>
          <p:cNvSpPr/>
          <p:nvPr/>
        </p:nvSpPr>
        <p:spPr>
          <a:xfrm>
            <a:off x="3786182" y="4061682"/>
            <a:ext cx="1500198" cy="428628"/>
          </a:xfrm>
          <a:prstGeom prst="rect">
            <a:avLst/>
          </a:prstGeom>
          <a:solidFill>
            <a:srgbClr val="FFFFE5"/>
          </a:solidFill>
          <a:ln w="190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Payments accepts</a:t>
            </a:r>
            <a:r>
              <a:rPr lang="ru-RU" sz="800" kern="0" dirty="0">
                <a:solidFill>
                  <a:sysClr val="windowText" lastClr="000000"/>
                </a:solidFill>
                <a:latin typeface="Calibri"/>
              </a:rPr>
              <a:t>, </a:t>
            </a: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because </a:t>
            </a:r>
            <a:r>
              <a:rPr lang="en-US" sz="800" kern="0" dirty="0" smtClean="0">
                <a:solidFill>
                  <a:sysClr val="windowText" lastClr="000000"/>
                </a:solidFill>
                <a:latin typeface="Calibri"/>
              </a:rPr>
              <a:t>bank systems </a:t>
            </a: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detect them as legal payments</a:t>
            </a:r>
          </a:p>
        </p:txBody>
      </p:sp>
      <p:sp>
        <p:nvSpPr>
          <p:cNvPr id="54" name="Rounded Rectangle 96"/>
          <p:cNvSpPr/>
          <p:nvPr/>
        </p:nvSpPr>
        <p:spPr>
          <a:xfrm>
            <a:off x="7286644" y="4633186"/>
            <a:ext cx="1214446" cy="714380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5" name="Straight Arrow Connector 99"/>
          <p:cNvCxnSpPr/>
          <p:nvPr/>
        </p:nvCxnSpPr>
        <p:spPr>
          <a:xfrm>
            <a:off x="5143504" y="5276128"/>
            <a:ext cx="2428892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6" name="Straight Arrow Connector 102"/>
          <p:cNvCxnSpPr>
            <a:endCxn id="54" idx="1"/>
          </p:cNvCxnSpPr>
          <p:nvPr/>
        </p:nvCxnSpPr>
        <p:spPr>
          <a:xfrm>
            <a:off x="5143504" y="4990376"/>
            <a:ext cx="2143140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7" name="Straight Arrow Connector 104"/>
          <p:cNvCxnSpPr/>
          <p:nvPr/>
        </p:nvCxnSpPr>
        <p:spPr>
          <a:xfrm>
            <a:off x="5143504" y="5133252"/>
            <a:ext cx="2286016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8" name="Rectangle 107"/>
          <p:cNvSpPr/>
          <p:nvPr/>
        </p:nvSpPr>
        <p:spPr>
          <a:xfrm>
            <a:off x="5643570" y="4847500"/>
            <a:ext cx="1428760" cy="571504"/>
          </a:xfrm>
          <a:prstGeom prst="rect">
            <a:avLst/>
          </a:prstGeom>
          <a:solidFill>
            <a:srgbClr val="FFFFE5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Money cash-out or further transfer in different ways</a:t>
            </a:r>
            <a:endParaRPr lang="en-US" sz="800" kern="0" spc="-20" dirty="0">
              <a:solidFill>
                <a:sysClr val="windowText" lastClr="000000"/>
              </a:solidFill>
              <a:latin typeface="Calibri"/>
            </a:endParaRPr>
          </a:p>
        </p:txBody>
      </p:sp>
      <p:cxnSp>
        <p:nvCxnSpPr>
          <p:cNvPr id="59" name="Straight Arrow Connector 135"/>
          <p:cNvCxnSpPr/>
          <p:nvPr/>
        </p:nvCxnSpPr>
        <p:spPr>
          <a:xfrm rot="16200000" flipV="1">
            <a:off x="7822430" y="5811911"/>
            <a:ext cx="357189" cy="2"/>
          </a:xfrm>
          <a:prstGeom prst="straightConnector1">
            <a:avLst/>
          </a:prstGeom>
          <a:noFill/>
          <a:ln w="9525" cap="flat" cmpd="sng" algn="ctr">
            <a:solidFill>
              <a:sysClr val="window" lastClr="FCFCFC">
                <a:lumMod val="50000"/>
              </a:sysClr>
            </a:solidFill>
            <a:prstDash val="solid"/>
            <a:tailEnd type="arrow"/>
          </a:ln>
          <a:effectLst/>
        </p:spPr>
      </p:cxnSp>
      <p:sp>
        <p:nvSpPr>
          <p:cNvPr id="60" name="Rectangle 137"/>
          <p:cNvSpPr/>
          <p:nvPr/>
        </p:nvSpPr>
        <p:spPr>
          <a:xfrm>
            <a:off x="5786446" y="5847632"/>
            <a:ext cx="2643206" cy="642942"/>
          </a:xfrm>
          <a:prstGeom prst="rect">
            <a:avLst/>
          </a:prstGeom>
          <a:solidFill>
            <a:sysClr val="window" lastClr="FCFCFC"/>
          </a:solidFill>
          <a:ln w="9525" cap="flat" cmpd="sng" algn="ctr">
            <a:solidFill>
              <a:sysClr val="window" lastClr="FCFCFC">
                <a:lumMod val="50000"/>
              </a:sysClr>
            </a:solidFill>
            <a:prstDash val="solid"/>
          </a:ln>
          <a:effectLst/>
        </p:spPr>
        <p:txBody>
          <a:bodyPr lIns="72000" tIns="36000" rIns="72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Banks 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credit cards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accounts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private persons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accounts for</a:t>
            </a:r>
            <a:r>
              <a:rPr kumimoji="0" lang="en-US" sz="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registered companies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accounts in different payment systems and so on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be in 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any</a:t>
            </a:r>
            <a:r>
              <a:rPr kumimoji="0" lang="en-US" sz="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region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1" name="Straight Arrow Connector 140"/>
          <p:cNvCxnSpPr>
            <a:endCxn id="33" idx="3"/>
          </p:cNvCxnSpPr>
          <p:nvPr/>
        </p:nvCxnSpPr>
        <p:spPr>
          <a:xfrm rot="10800000">
            <a:off x="2000232" y="1704228"/>
            <a:ext cx="5929354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62" name="Straight Connector 143"/>
          <p:cNvCxnSpPr/>
          <p:nvPr/>
        </p:nvCxnSpPr>
        <p:spPr>
          <a:xfrm rot="16200000" flipH="1">
            <a:off x="7286644" y="2347171"/>
            <a:ext cx="1285886" cy="1"/>
          </a:xfrm>
          <a:prstGeom prst="line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63" name="Rounded Rectangle 155"/>
          <p:cNvSpPr/>
          <p:nvPr/>
        </p:nvSpPr>
        <p:spPr>
          <a:xfrm>
            <a:off x="7143768" y="2561484"/>
            <a:ext cx="1643074" cy="1428760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lvl="0" algn="ctr">
              <a:defRPr/>
            </a:pPr>
            <a:r>
              <a:rPr lang="ru-RU" sz="1000" b="1" kern="0" dirty="0">
                <a:solidFill>
                  <a:sysClr val="windowText" lastClr="000000"/>
                </a:solidFill>
                <a:latin typeface="Calibri"/>
              </a:rPr>
              <a:t>«</a:t>
            </a:r>
            <a:r>
              <a:rPr lang="en-US" sz="1000" b="1" kern="0" dirty="0">
                <a:solidFill>
                  <a:sysClr val="windowText" lastClr="000000"/>
                </a:solidFill>
                <a:latin typeface="Calibri"/>
              </a:rPr>
              <a:t>Drop master</a:t>
            </a:r>
            <a:r>
              <a:rPr lang="ru-RU" sz="1000" b="1" kern="0" dirty="0">
                <a:solidFill>
                  <a:sysClr val="windowText" lastClr="000000"/>
                </a:solidFill>
                <a:latin typeface="Calibri"/>
              </a:rPr>
              <a:t>»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keeps cash-out </a:t>
            </a:r>
            <a:r>
              <a:rPr lang="en-US" sz="1000" kern="0" dirty="0" smtClean="0">
                <a:solidFill>
                  <a:sysClr val="windowText" lastClr="000000"/>
                </a:solidFill>
                <a:latin typeface="Calibri"/>
              </a:rPr>
              <a:t>service.</a:t>
            </a:r>
          </a:p>
          <a:p>
            <a:pPr lvl="0" algn="ctr">
              <a:defRPr/>
            </a:pPr>
            <a:r>
              <a:rPr lang="en-US" sz="1000" kern="0" dirty="0" smtClean="0">
                <a:solidFill>
                  <a:sysClr val="windowText" lastClr="000000"/>
                </a:solidFill>
                <a:latin typeface="Calibri"/>
              </a:rPr>
              <a:t>Organizing cash-out process and controls, prepares legal companies, credit cards and drop people.</a:t>
            </a:r>
            <a:endParaRPr lang="ru-RU" sz="1050" kern="0" dirty="0">
              <a:solidFill>
                <a:sysClr val="windowText" lastClr="000000"/>
              </a:solidFill>
              <a:latin typeface="Calibri"/>
            </a:endParaRPr>
          </a:p>
          <a:p>
            <a:pPr lvl="0" algn="ctr">
              <a:defRPr/>
            </a:pPr>
            <a:r>
              <a:rPr lang="en-US" sz="1050" b="1" kern="0" dirty="0">
                <a:solidFill>
                  <a:sysClr val="windowText" lastClr="000000"/>
                </a:solidFill>
                <a:latin typeface="Calibri"/>
              </a:rPr>
              <a:t>Region </a:t>
            </a:r>
            <a:r>
              <a:rPr lang="en-US" sz="1050" b="1" kern="0" dirty="0" smtClean="0">
                <a:solidFill>
                  <a:sysClr val="windowText" lastClr="000000"/>
                </a:solidFill>
                <a:latin typeface="Calibri"/>
              </a:rPr>
              <a:t>unknown</a:t>
            </a:r>
            <a:endParaRPr lang="en-US" sz="1100" b="1" kern="0" dirty="0">
              <a:solidFill>
                <a:sysClr val="windowText" lastClr="000000"/>
              </a:solidFill>
              <a:latin typeface="Calibri"/>
            </a:endParaRPr>
          </a:p>
        </p:txBody>
      </p:sp>
      <p:cxnSp>
        <p:nvCxnSpPr>
          <p:cNvPr id="64" name="Straight Arrow Connector 159"/>
          <p:cNvCxnSpPr/>
          <p:nvPr/>
        </p:nvCxnSpPr>
        <p:spPr>
          <a:xfrm rot="10800000" flipV="1">
            <a:off x="5143504" y="3918806"/>
            <a:ext cx="2071702" cy="1000132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sp>
        <p:nvSpPr>
          <p:cNvPr id="66" name="Rectangle 161"/>
          <p:cNvSpPr/>
          <p:nvPr/>
        </p:nvSpPr>
        <p:spPr>
          <a:xfrm>
            <a:off x="1214414" y="4990376"/>
            <a:ext cx="2071702" cy="642942"/>
          </a:xfrm>
          <a:prstGeom prst="rect">
            <a:avLst/>
          </a:prstGeom>
          <a:solidFill>
            <a:sysClr val="window" lastClr="FCFCFC"/>
          </a:solidFill>
          <a:ln w="9525" cap="flat" cmpd="sng" algn="ctr">
            <a:solidFill>
              <a:sysClr val="window" lastClr="FCFCFC">
                <a:lumMod val="50000"/>
              </a:sysClr>
            </a:solidFill>
            <a:prstDash val="solid"/>
          </a:ln>
          <a:effectLst/>
        </p:spPr>
        <p:txBody>
          <a:bodyPr lIns="72000" tIns="36000" rIns="72000" bIns="36000" rtlCol="0" anchor="ctr"/>
          <a:lstStyle/>
          <a:p>
            <a:pPr lvl="0" algn="ctr"/>
            <a:r>
              <a:rPr lang="en-US" sz="800" kern="0" dirty="0" smtClean="0">
                <a:solidFill>
                  <a:sysClr val="windowText" lastClr="000000"/>
                </a:solidFill>
                <a:latin typeface="Calibri"/>
              </a:rPr>
              <a:t>“Registered Company” can be one day company or real legal company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7" name="Straight Arrow Connector 184"/>
          <p:cNvCxnSpPr/>
          <p:nvPr/>
        </p:nvCxnSpPr>
        <p:spPr>
          <a:xfrm>
            <a:off x="3286116" y="5276128"/>
            <a:ext cx="642942" cy="1588"/>
          </a:xfrm>
          <a:prstGeom prst="straightConnector1">
            <a:avLst/>
          </a:prstGeom>
          <a:noFill/>
          <a:ln w="9525" cap="flat" cmpd="sng" algn="ctr">
            <a:solidFill>
              <a:sysClr val="window" lastClr="FCFCFC">
                <a:lumMod val="50000"/>
              </a:sysClr>
            </a:solidFill>
            <a:prstDash val="solid"/>
            <a:tailEnd type="arrow"/>
          </a:ln>
          <a:effectLst/>
        </p:spPr>
      </p:cxnSp>
      <p:sp>
        <p:nvSpPr>
          <p:cNvPr id="68" name="Rectangle 188"/>
          <p:cNvSpPr/>
          <p:nvPr/>
        </p:nvSpPr>
        <p:spPr>
          <a:xfrm>
            <a:off x="2928926" y="1347038"/>
            <a:ext cx="3714776" cy="642942"/>
          </a:xfrm>
          <a:prstGeom prst="rect">
            <a:avLst/>
          </a:prstGeom>
          <a:solidFill>
            <a:sysClr val="window" lastClr="FCFCFC"/>
          </a:solidFill>
          <a:ln w="9525" cap="flat" cmpd="sng" algn="ctr">
            <a:solidFill>
              <a:sysClr val="window" lastClr="FCFCFC">
                <a:lumMod val="50000"/>
              </a:sysClr>
            </a:solidFill>
            <a:prstDash val="solid"/>
          </a:ln>
          <a:effectLst/>
        </p:spPr>
        <p:txBody>
          <a:bodyPr lIns="72000" tIns="36000" rIns="72000" bIns="36000" rtlCol="0" anchor="ctr"/>
          <a:lstStyle/>
          <a:p>
            <a:pPr lvl="0" algn="ctr">
              <a:defRPr/>
            </a:pPr>
            <a:r>
              <a:rPr lang="ru-RU" sz="800" kern="0" dirty="0">
                <a:solidFill>
                  <a:sysClr val="windowText" lastClr="000000"/>
                </a:solidFill>
                <a:latin typeface="Calibri"/>
              </a:rPr>
              <a:t>«</a:t>
            </a: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Drop master</a:t>
            </a:r>
            <a:r>
              <a:rPr lang="ru-RU" sz="800" kern="0" dirty="0">
                <a:solidFill>
                  <a:sysClr val="windowText" lastClr="000000"/>
                </a:solidFill>
                <a:latin typeface="Calibri"/>
              </a:rPr>
              <a:t>»</a:t>
            </a: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 returns part of money to fraudster by himself in cash if he is in one cybercrime group with Fraudster or any way of non-cash payment if they are not in one cybercrime group.</a:t>
            </a:r>
          </a:p>
          <a:p>
            <a:pPr lvl="0" algn="ctr">
              <a:defRPr/>
            </a:pP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Credit cards, drops and so on can be used in </a:t>
            </a:r>
            <a:r>
              <a:rPr lang="en-US" sz="800" b="1" kern="0" dirty="0">
                <a:solidFill>
                  <a:sysClr val="windowText" lastClr="000000"/>
                </a:solidFill>
                <a:latin typeface="Calibri"/>
              </a:rPr>
              <a:t>any region.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9" name="Straight Arrow Connector 48"/>
          <p:cNvCxnSpPr/>
          <p:nvPr/>
        </p:nvCxnSpPr>
        <p:spPr>
          <a:xfrm rot="5400000" flipH="1" flipV="1">
            <a:off x="7751785" y="4453797"/>
            <a:ext cx="928694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70" name="Rounded Rectangle 50"/>
          <p:cNvSpPr/>
          <p:nvPr/>
        </p:nvSpPr>
        <p:spPr>
          <a:xfrm>
            <a:off x="7429520" y="4776062"/>
            <a:ext cx="1214446" cy="714380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Банковский счет «дропа»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ounded Rectangle 51"/>
          <p:cNvSpPr/>
          <p:nvPr/>
        </p:nvSpPr>
        <p:spPr>
          <a:xfrm>
            <a:off x="7502547" y="4918938"/>
            <a:ext cx="1284295" cy="892974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Different type accounts for private persons or registered companies in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different regions</a:t>
            </a:r>
            <a:endParaRPr kumimoji="0" lang="en-US" sz="1000" b="1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Arrow Connector 52"/>
          <p:cNvCxnSpPr/>
          <p:nvPr/>
        </p:nvCxnSpPr>
        <p:spPr>
          <a:xfrm rot="5400000" flipH="1" flipV="1">
            <a:off x="7894661" y="4453797"/>
            <a:ext cx="928694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73" name="Straight Arrow Connector 54"/>
          <p:cNvCxnSpPr/>
          <p:nvPr/>
        </p:nvCxnSpPr>
        <p:spPr>
          <a:xfrm rot="5400000" flipH="1" flipV="1">
            <a:off x="7751785" y="4310921"/>
            <a:ext cx="642942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74" name="Straight Arrow Connector 65"/>
          <p:cNvCxnSpPr/>
          <p:nvPr/>
        </p:nvCxnSpPr>
        <p:spPr>
          <a:xfrm rot="5400000">
            <a:off x="7180281" y="4310921"/>
            <a:ext cx="642942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cxnSp>
        <p:nvCxnSpPr>
          <p:cNvPr id="75" name="Straight Arrow Connector 66"/>
          <p:cNvCxnSpPr/>
          <p:nvPr/>
        </p:nvCxnSpPr>
        <p:spPr>
          <a:xfrm rot="5400000">
            <a:off x="7323157" y="4453797"/>
            <a:ext cx="928694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cxnSp>
        <p:nvCxnSpPr>
          <p:cNvPr id="76" name="Straight Arrow Connector 67"/>
          <p:cNvCxnSpPr/>
          <p:nvPr/>
        </p:nvCxnSpPr>
        <p:spPr>
          <a:xfrm rot="5400000">
            <a:off x="7251719" y="4382359"/>
            <a:ext cx="785818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sp>
        <p:nvSpPr>
          <p:cNvPr id="77" name="Rectangle 72"/>
          <p:cNvSpPr/>
          <p:nvPr/>
        </p:nvSpPr>
        <p:spPr>
          <a:xfrm>
            <a:off x="5857884" y="4133120"/>
            <a:ext cx="2071702" cy="285752"/>
          </a:xfrm>
          <a:prstGeom prst="rect">
            <a:avLst/>
          </a:prstGeom>
          <a:solidFill>
            <a:srgbClr val="FFFFE5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36000" rIns="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-5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Managing with bank account by himself or by other persons</a:t>
            </a:r>
            <a:endParaRPr kumimoji="0" lang="en-US" sz="800" b="0" i="0" u="none" strike="noStrike" kern="0" cap="none" spc="-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17891" y="908720"/>
            <a:ext cx="3926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For amounts </a:t>
            </a:r>
            <a:r>
              <a:rPr lang="en-US" sz="2800" b="1" dirty="0" smtClean="0">
                <a:solidFill>
                  <a:schemeClr val="bg1"/>
                </a:solidFill>
              </a:rPr>
              <a:t>40-200k $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44" name="Title 6"/>
          <p:cNvSpPr txBox="1">
            <a:spLocks/>
          </p:cNvSpPr>
          <p:nvPr/>
        </p:nvSpPr>
        <p:spPr>
          <a:xfrm>
            <a:off x="199155" y="103089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Evolution of the Cash-out scheme</a:t>
            </a:r>
            <a:endParaRPr lang="en-US" sz="42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7695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6"/>
          <p:cNvSpPr/>
          <p:nvPr/>
        </p:nvSpPr>
        <p:spPr>
          <a:xfrm>
            <a:off x="3757165" y="2331203"/>
            <a:ext cx="1500198" cy="150019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17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72000" rIns="72000" rtlCol="0" anchor="t"/>
          <a:lstStyle/>
          <a:p>
            <a:pPr lvl="0" algn="ctr"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/>
              </a:rPr>
              <a:t>Bank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, </a:t>
            </a: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with opened account</a:t>
            </a:r>
            <a:endParaRPr lang="ru-RU" sz="1000" kern="0" dirty="0">
              <a:solidFill>
                <a:sysClr val="windowText" lastClr="000000"/>
              </a:solidFill>
              <a:latin typeface="Calibri"/>
            </a:endParaRPr>
          </a:p>
          <a:p>
            <a:pPr lvl="0" algn="ctr"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/>
              </a:rPr>
              <a:t>Region </a:t>
            </a:r>
            <a:r>
              <a:rPr lang="ru-RU" sz="1000" b="1" kern="0" dirty="0">
                <a:solidFill>
                  <a:sysClr val="windowText" lastClr="000000"/>
                </a:solidFill>
                <a:latin typeface="Calibri"/>
              </a:rPr>
              <a:t>1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or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ru-RU" sz="1000" b="1" kern="0" dirty="0">
                <a:solidFill>
                  <a:sysClr val="windowText" lastClr="000000"/>
                </a:solidFill>
                <a:latin typeface="Calibri"/>
              </a:rPr>
              <a:t>2</a:t>
            </a:r>
            <a:endParaRPr lang="en-US" sz="1000" b="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1" name="Rounded Rectangle 7"/>
          <p:cNvSpPr/>
          <p:nvPr/>
        </p:nvSpPr>
        <p:spPr>
          <a:xfrm>
            <a:off x="3900041" y="2974145"/>
            <a:ext cx="1214446" cy="714380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Client’s bank account</a:t>
            </a:r>
          </a:p>
        </p:txBody>
      </p:sp>
      <p:cxnSp>
        <p:nvCxnSpPr>
          <p:cNvPr id="142" name="Straight Arrow Connector 12"/>
          <p:cNvCxnSpPr>
            <a:endCxn id="150" idx="0"/>
          </p:cNvCxnSpPr>
          <p:nvPr/>
        </p:nvCxnSpPr>
        <p:spPr>
          <a:xfrm rot="5400000">
            <a:off x="685331" y="1795418"/>
            <a:ext cx="1071570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sp>
        <p:nvSpPr>
          <p:cNvPr id="143" name="Rectangle 87"/>
          <p:cNvSpPr/>
          <p:nvPr/>
        </p:nvSpPr>
        <p:spPr>
          <a:xfrm>
            <a:off x="471017" y="1759699"/>
            <a:ext cx="1500198" cy="285752"/>
          </a:xfrm>
          <a:prstGeom prst="rect">
            <a:avLst/>
          </a:prstGeom>
          <a:solidFill>
            <a:srgbClr val="FFFFE5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lvl="0" algn="ctr">
              <a:defRPr/>
            </a:pP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Infects computer and get unauthorized control of it</a:t>
            </a:r>
          </a:p>
        </p:txBody>
      </p:sp>
      <p:cxnSp>
        <p:nvCxnSpPr>
          <p:cNvPr id="144" name="Straight Connector 219"/>
          <p:cNvCxnSpPr/>
          <p:nvPr/>
        </p:nvCxnSpPr>
        <p:spPr>
          <a:xfrm>
            <a:off x="328141" y="2188327"/>
            <a:ext cx="5500726" cy="1588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cxnSp>
        <p:nvCxnSpPr>
          <p:cNvPr id="145" name="Straight Connector 225"/>
          <p:cNvCxnSpPr/>
          <p:nvPr/>
        </p:nvCxnSpPr>
        <p:spPr>
          <a:xfrm rot="5400000">
            <a:off x="-1742767" y="4260029"/>
            <a:ext cx="4142610" cy="794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cxnSp>
        <p:nvCxnSpPr>
          <p:cNvPr id="146" name="Straight Connector 229"/>
          <p:cNvCxnSpPr/>
          <p:nvPr/>
        </p:nvCxnSpPr>
        <p:spPr>
          <a:xfrm>
            <a:off x="328141" y="6331731"/>
            <a:ext cx="6858048" cy="1588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cxnSp>
        <p:nvCxnSpPr>
          <p:cNvPr id="147" name="Straight Connector 254"/>
          <p:cNvCxnSpPr/>
          <p:nvPr/>
        </p:nvCxnSpPr>
        <p:spPr>
          <a:xfrm rot="5400000">
            <a:off x="5651066" y="4795814"/>
            <a:ext cx="3071040" cy="794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sp>
        <p:nvSpPr>
          <p:cNvPr id="148" name="Rectangle 261"/>
          <p:cNvSpPr/>
          <p:nvPr/>
        </p:nvSpPr>
        <p:spPr>
          <a:xfrm>
            <a:off x="5828867" y="2188327"/>
            <a:ext cx="1357322" cy="1071570"/>
          </a:xfrm>
          <a:prstGeom prst="rect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  <p:txBody>
          <a:bodyPr rtlCol="0" anchor="ctr"/>
          <a:lstStyle/>
          <a:p>
            <a:pPr lvl="0" algn="ctr">
              <a:defRPr/>
            </a:pPr>
            <a:endParaRPr lang="en-US" sz="1000" kern="0" dirty="0">
              <a:solidFill>
                <a:sysClr val="windowText" lastClr="000000">
                  <a:lumMod val="50000"/>
                  <a:lumOff val="50000"/>
                </a:sysClr>
              </a:solidFill>
              <a:latin typeface="Calibri"/>
            </a:endParaRPr>
          </a:p>
        </p:txBody>
      </p:sp>
      <p:sp>
        <p:nvSpPr>
          <p:cNvPr id="150" name="Rounded Rectangle 53"/>
          <p:cNvSpPr/>
          <p:nvPr/>
        </p:nvSpPr>
        <p:spPr>
          <a:xfrm>
            <a:off x="471017" y="2331203"/>
            <a:ext cx="1500198" cy="571504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/>
              </a:rPr>
              <a:t>Bank client</a:t>
            </a:r>
          </a:p>
          <a:p>
            <a:pPr lvl="0" algn="ctr">
              <a:defRPr/>
            </a:pP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(</a:t>
            </a: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victim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)</a:t>
            </a:r>
            <a:endParaRPr lang="en-US" sz="1000" kern="0" dirty="0">
              <a:solidFill>
                <a:sysClr val="windowText" lastClr="000000"/>
              </a:solidFill>
              <a:latin typeface="Calibri"/>
            </a:endParaRPr>
          </a:p>
          <a:p>
            <a:pPr lvl="0" algn="ctr"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Calibri"/>
              </a:rPr>
              <a:t>Region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ru-RU" sz="1050" b="1" kern="0" dirty="0">
                <a:solidFill>
                  <a:sysClr val="windowText" lastClr="000000"/>
                </a:solidFill>
                <a:latin typeface="Calibri"/>
              </a:rPr>
              <a:t>1</a:t>
            </a:r>
            <a:endParaRPr lang="en-US" sz="1050" b="1" kern="0" dirty="0">
              <a:solidFill>
                <a:sysClr val="windowText" lastClr="000000"/>
              </a:solidFill>
              <a:latin typeface="Calibri"/>
            </a:endParaRPr>
          </a:p>
        </p:txBody>
      </p:sp>
      <p:cxnSp>
        <p:nvCxnSpPr>
          <p:cNvPr id="152" name="Straight Arrow Connector 132"/>
          <p:cNvCxnSpPr/>
          <p:nvPr/>
        </p:nvCxnSpPr>
        <p:spPr>
          <a:xfrm rot="5400000" flipH="1" flipV="1">
            <a:off x="6828999" y="5403037"/>
            <a:ext cx="2428892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53" name="Straight Connector 143"/>
          <p:cNvCxnSpPr/>
          <p:nvPr/>
        </p:nvCxnSpPr>
        <p:spPr>
          <a:xfrm rot="5400000">
            <a:off x="7114353" y="2403039"/>
            <a:ext cx="1858184" cy="1588"/>
          </a:xfrm>
          <a:prstGeom prst="line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54" name="Rounded Rectangle 155"/>
          <p:cNvSpPr/>
          <p:nvPr/>
        </p:nvSpPr>
        <p:spPr>
          <a:xfrm>
            <a:off x="7310017" y="2402641"/>
            <a:ext cx="1285884" cy="1481150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6" name="Straight Arrow Connector 191"/>
          <p:cNvCxnSpPr/>
          <p:nvPr/>
        </p:nvCxnSpPr>
        <p:spPr>
          <a:xfrm>
            <a:off x="1899777" y="1402509"/>
            <a:ext cx="1857388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sp>
        <p:nvSpPr>
          <p:cNvPr id="157" name="Rounded Rectangle 192"/>
          <p:cNvSpPr/>
          <p:nvPr/>
        </p:nvSpPr>
        <p:spPr>
          <a:xfrm>
            <a:off x="471017" y="1188195"/>
            <a:ext cx="1500198" cy="42862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lvl="0" algn="ctr">
              <a:defRPr/>
            </a:pPr>
            <a:r>
              <a:rPr lang="en-US" sz="950" b="1" kern="0" dirty="0">
                <a:solidFill>
                  <a:sysClr val="windowText" lastClr="000000"/>
                </a:solidFill>
                <a:latin typeface="Calibri"/>
              </a:rPr>
              <a:t>Fraudster-thief</a:t>
            </a:r>
            <a:endParaRPr lang="ru-RU" sz="1000" b="1" kern="0" dirty="0">
              <a:solidFill>
                <a:sysClr val="windowText" lastClr="000000"/>
              </a:solidFill>
              <a:latin typeface="Calibri"/>
            </a:endParaRPr>
          </a:p>
          <a:p>
            <a:pPr lvl="0" algn="ctr"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Region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sz="1000" b="1" kern="0" dirty="0">
                <a:solidFill>
                  <a:sysClr val="windowText" lastClr="000000"/>
                </a:solidFill>
                <a:latin typeface="Calibri"/>
              </a:rPr>
              <a:t>unknown</a:t>
            </a:r>
            <a:endParaRPr lang="en-US" sz="1050" b="1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8" name="Rectangle 193"/>
          <p:cNvSpPr/>
          <p:nvPr/>
        </p:nvSpPr>
        <p:spPr>
          <a:xfrm>
            <a:off x="2328405" y="1189783"/>
            <a:ext cx="1071570" cy="428628"/>
          </a:xfrm>
          <a:prstGeom prst="rect">
            <a:avLst/>
          </a:prstGeom>
          <a:solidFill>
            <a:srgbClr val="FFFFE5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Sell stolen accounts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ounded Rectangle 204"/>
          <p:cNvSpPr/>
          <p:nvPr/>
        </p:nvSpPr>
        <p:spPr>
          <a:xfrm>
            <a:off x="471017" y="3117021"/>
            <a:ext cx="1500198" cy="571504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Infected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computer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(«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dedicated server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»)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any other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0" name="Straight Arrow Connector 45"/>
          <p:cNvCxnSpPr/>
          <p:nvPr/>
        </p:nvCxnSpPr>
        <p:spPr>
          <a:xfrm>
            <a:off x="1971215" y="3402773"/>
            <a:ext cx="1928826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cxnSp>
        <p:nvCxnSpPr>
          <p:cNvPr id="161" name="Straight Arrow Connector 51"/>
          <p:cNvCxnSpPr/>
          <p:nvPr/>
        </p:nvCxnSpPr>
        <p:spPr>
          <a:xfrm rot="10800000" flipV="1">
            <a:off x="1971215" y="1402509"/>
            <a:ext cx="1928826" cy="1785950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sp>
        <p:nvSpPr>
          <p:cNvPr id="162" name="Rectangle 56"/>
          <p:cNvSpPr/>
          <p:nvPr/>
        </p:nvSpPr>
        <p:spPr>
          <a:xfrm>
            <a:off x="2185529" y="1831137"/>
            <a:ext cx="1357322" cy="1071570"/>
          </a:xfrm>
          <a:prstGeom prst="rect">
            <a:avLst/>
          </a:prstGeom>
          <a:solidFill>
            <a:srgbClr val="FFFFE5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Loader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rent 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dedicated servers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»,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installs</a:t>
            </a:r>
            <a:r>
              <a:rPr kumimoji="0" lang="en-US" sz="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online bank software</a:t>
            </a: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sz="800" kern="0" dirty="0" smtClean="0">
                <a:solidFill>
                  <a:sysClr val="windowText" lastClr="000000"/>
                </a:solidFill>
                <a:latin typeface="Calibri"/>
              </a:rPr>
              <a:t>and uses stolen accounts, that he bought.</a:t>
            </a:r>
            <a:endParaRPr kumimoji="0" lang="en-US" sz="800" b="0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Rounded Rectangle 58"/>
          <p:cNvSpPr/>
          <p:nvPr/>
        </p:nvSpPr>
        <p:spPr>
          <a:xfrm>
            <a:off x="3757165" y="1188195"/>
            <a:ext cx="1500198" cy="42862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kumimoji="0" lang="en-US" sz="9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Loader</a:t>
            </a:r>
            <a:r>
              <a:rPr kumimoji="0" lang="ru-RU" sz="9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 (</a:t>
            </a:r>
            <a:r>
              <a:rPr kumimoji="0" lang="en-US" sz="9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thief</a:t>
            </a:r>
            <a:r>
              <a:rPr kumimoji="0" lang="ru-RU" sz="9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 unknown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Rounded Rectangle 64"/>
          <p:cNvSpPr/>
          <p:nvPr/>
        </p:nvSpPr>
        <p:spPr>
          <a:xfrm>
            <a:off x="1971215" y="4617219"/>
            <a:ext cx="1500198" cy="150019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17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72000" r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of the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Drop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 –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Registered company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Rounded Rectangle 65"/>
          <p:cNvSpPr/>
          <p:nvPr/>
        </p:nvSpPr>
        <p:spPr>
          <a:xfrm>
            <a:off x="2114091" y="4760095"/>
            <a:ext cx="1214446" cy="714380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Credit card account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the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Drop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 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private person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6" name="Straight Arrow Connector 89"/>
          <p:cNvCxnSpPr/>
          <p:nvPr/>
        </p:nvCxnSpPr>
        <p:spPr>
          <a:xfrm rot="5400000">
            <a:off x="3222174" y="3723450"/>
            <a:ext cx="1071570" cy="1001720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8" name="Straight Arrow Connector 106"/>
          <p:cNvCxnSpPr/>
          <p:nvPr/>
        </p:nvCxnSpPr>
        <p:spPr>
          <a:xfrm rot="16200000" flipH="1">
            <a:off x="4793810" y="3725038"/>
            <a:ext cx="928694" cy="85566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9" name="Straight Arrow Connector 111"/>
          <p:cNvCxnSpPr/>
          <p:nvPr/>
        </p:nvCxnSpPr>
        <p:spPr>
          <a:xfrm rot="16200000" flipH="1">
            <a:off x="4292950" y="4081434"/>
            <a:ext cx="1785950" cy="1000132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3" name="Straight Arrow Connector 148"/>
          <p:cNvCxnSpPr/>
          <p:nvPr/>
        </p:nvCxnSpPr>
        <p:spPr>
          <a:xfrm rot="10800000">
            <a:off x="5257363" y="1473947"/>
            <a:ext cx="2786082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4" name="Straight Connector 156"/>
          <p:cNvCxnSpPr/>
          <p:nvPr/>
        </p:nvCxnSpPr>
        <p:spPr>
          <a:xfrm>
            <a:off x="6971875" y="6617483"/>
            <a:ext cx="1071570" cy="1588"/>
          </a:xfrm>
          <a:prstGeom prst="line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75" name="Straight Arrow Connector 162"/>
          <p:cNvCxnSpPr/>
          <p:nvPr/>
        </p:nvCxnSpPr>
        <p:spPr>
          <a:xfrm rot="5400000">
            <a:off x="2471678" y="6331334"/>
            <a:ext cx="428628" cy="794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6" name="Straight Arrow Connector 164"/>
          <p:cNvCxnSpPr/>
          <p:nvPr/>
        </p:nvCxnSpPr>
        <p:spPr>
          <a:xfrm rot="5400000">
            <a:off x="4186587" y="6260293"/>
            <a:ext cx="570710" cy="794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7" name="Straight Arrow Connector 167"/>
          <p:cNvCxnSpPr/>
          <p:nvPr/>
        </p:nvCxnSpPr>
        <p:spPr>
          <a:xfrm rot="5400000">
            <a:off x="5615347" y="5903103"/>
            <a:ext cx="1285090" cy="794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78" name="Rounded Rectangle 175"/>
          <p:cNvSpPr/>
          <p:nvPr/>
        </p:nvSpPr>
        <p:spPr>
          <a:xfrm>
            <a:off x="5614553" y="5474475"/>
            <a:ext cx="1428760" cy="714380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Virtual account in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Supplier of e-transfer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 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9" name="Straight Arrow Connector 177"/>
          <p:cNvCxnSpPr/>
          <p:nvPr/>
        </p:nvCxnSpPr>
        <p:spPr>
          <a:xfrm>
            <a:off x="1542587" y="5260161"/>
            <a:ext cx="285752" cy="1588"/>
          </a:xfrm>
          <a:prstGeom prst="straightConnector1">
            <a:avLst/>
          </a:prstGeom>
          <a:noFill/>
          <a:ln w="9525" cap="flat" cmpd="sng" algn="ctr">
            <a:solidFill>
              <a:sysClr val="window" lastClr="FCFCFC">
                <a:lumMod val="50000"/>
              </a:sysClr>
            </a:solidFill>
            <a:prstDash val="solid"/>
            <a:tailEnd type="arrow"/>
          </a:ln>
          <a:effectLst/>
        </p:spPr>
      </p:cxnSp>
      <p:sp>
        <p:nvSpPr>
          <p:cNvPr id="180" name="Rectangle 179"/>
          <p:cNvSpPr/>
          <p:nvPr/>
        </p:nvSpPr>
        <p:spPr>
          <a:xfrm>
            <a:off x="542455" y="4760095"/>
            <a:ext cx="1071570" cy="928694"/>
          </a:xfrm>
          <a:prstGeom prst="rect">
            <a:avLst/>
          </a:prstGeom>
          <a:solidFill>
            <a:sysClr val="window" lastClr="FCFCFC"/>
          </a:solidFill>
          <a:ln w="9525" cap="flat" cmpd="sng" algn="ctr">
            <a:solidFill>
              <a:sysClr val="window" lastClr="FCFCFC">
                <a:lumMod val="50000"/>
              </a:sysClr>
            </a:solidFill>
            <a:prstDash val="solid"/>
          </a:ln>
          <a:effectLst/>
        </p:spPr>
        <p:txBody>
          <a:bodyPr lIns="72000" tIns="36000" rIns="72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Accounts are opened for different persons in different regions by three</a:t>
            </a:r>
            <a:r>
              <a:rPr kumimoji="0" lang="en-US" sz="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</a:t>
            </a:r>
            <a:r>
              <a:rPr kumimoji="0" lang="ru-RU" sz="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kumimoji="0" lang="en-US" sz="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Drop masters</a:t>
            </a:r>
            <a:r>
              <a:rPr kumimoji="0" lang="ru-RU" sz="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1" name="Straight Connector 196"/>
          <p:cNvCxnSpPr/>
          <p:nvPr/>
        </p:nvCxnSpPr>
        <p:spPr>
          <a:xfrm>
            <a:off x="7114751" y="6688921"/>
            <a:ext cx="1000132" cy="1588"/>
          </a:xfrm>
          <a:prstGeom prst="line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82" name="Straight Arrow Connector 198"/>
          <p:cNvCxnSpPr/>
          <p:nvPr/>
        </p:nvCxnSpPr>
        <p:spPr>
          <a:xfrm rot="5400000" flipH="1" flipV="1">
            <a:off x="6864718" y="5438756"/>
            <a:ext cx="2500330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3" name="Straight Arrow Connector 199"/>
          <p:cNvCxnSpPr/>
          <p:nvPr/>
        </p:nvCxnSpPr>
        <p:spPr>
          <a:xfrm rot="5400000" flipH="1" flipV="1">
            <a:off x="6901231" y="5473681"/>
            <a:ext cx="2571768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4" name="Straight Connector 200"/>
          <p:cNvCxnSpPr/>
          <p:nvPr/>
        </p:nvCxnSpPr>
        <p:spPr>
          <a:xfrm>
            <a:off x="7257627" y="6760359"/>
            <a:ext cx="928694" cy="1588"/>
          </a:xfrm>
          <a:prstGeom prst="line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85" name="Rectangle 203"/>
          <p:cNvSpPr/>
          <p:nvPr/>
        </p:nvSpPr>
        <p:spPr>
          <a:xfrm>
            <a:off x="7400503" y="4974409"/>
            <a:ext cx="1302800" cy="928694"/>
          </a:xfrm>
          <a:prstGeom prst="rect">
            <a:avLst/>
          </a:prstGeom>
          <a:solidFill>
            <a:srgbClr val="FFFFE5"/>
          </a:solidFill>
          <a:ln w="190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Different type accounts for private persons or registered companies in </a:t>
            </a:r>
            <a:r>
              <a:rPr lang="en-US" sz="800" b="1" kern="0" dirty="0">
                <a:solidFill>
                  <a:sysClr val="windowText" lastClr="000000"/>
                </a:solidFill>
                <a:latin typeface="Calibri"/>
              </a:rPr>
              <a:t>different regions</a:t>
            </a:r>
            <a:endParaRPr lang="en-US" sz="800" b="1" kern="0" spc="-2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86" name="Rounded Rectangle 208"/>
          <p:cNvSpPr/>
          <p:nvPr/>
        </p:nvSpPr>
        <p:spPr>
          <a:xfrm>
            <a:off x="7462417" y="2545517"/>
            <a:ext cx="1285884" cy="1490674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ounded Rectangle 209"/>
          <p:cNvSpPr/>
          <p:nvPr/>
        </p:nvSpPr>
        <p:spPr>
          <a:xfrm>
            <a:off x="7614817" y="2688393"/>
            <a:ext cx="1285884" cy="150019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lvl="0" algn="ctr">
              <a:defRPr/>
            </a:pP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lang="ru-RU" sz="1000" b="1" kern="0" dirty="0">
                <a:solidFill>
                  <a:sysClr val="windowText" lastClr="000000"/>
                </a:solidFill>
                <a:latin typeface="Calibri"/>
              </a:rPr>
              <a:t>«</a:t>
            </a:r>
            <a:r>
              <a:rPr lang="en-US" sz="1000" b="1" kern="0" dirty="0">
                <a:solidFill>
                  <a:sysClr val="windowText" lastClr="000000"/>
                </a:solidFill>
                <a:latin typeface="Calibri"/>
              </a:rPr>
              <a:t>Drop master</a:t>
            </a:r>
            <a:r>
              <a:rPr lang="ru-RU" sz="1000" b="1" kern="0" dirty="0">
                <a:solidFill>
                  <a:sysClr val="windowText" lastClr="000000"/>
                </a:solidFill>
                <a:latin typeface="Calibri"/>
              </a:rPr>
              <a:t>»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keeps cash-out service.</a:t>
            </a:r>
          </a:p>
          <a:p>
            <a:pPr lvl="0" algn="ctr"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Organizing cash-out process and controls, prepares legal </a:t>
            </a:r>
            <a:r>
              <a:rPr lang="en-US" sz="1000" kern="0" dirty="0" smtClean="0">
                <a:solidFill>
                  <a:sysClr val="windowText" lastClr="000000"/>
                </a:solidFill>
                <a:latin typeface="Calibri"/>
              </a:rPr>
              <a:t>companies. Manage operations by himself or other persons.</a:t>
            </a:r>
            <a:r>
              <a:rPr kumimoji="0" lang="ru-RU" sz="1000" b="0" i="0" u="none" strike="noStrike" kern="0" cap="none" spc="-3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1" i="0" u="none" strike="noStrike" kern="0" cap="none" spc="-3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Different regions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8" name="Straight Connector 212"/>
          <p:cNvCxnSpPr/>
          <p:nvPr/>
        </p:nvCxnSpPr>
        <p:spPr>
          <a:xfrm rot="5400000">
            <a:off x="7543776" y="1973616"/>
            <a:ext cx="1142214" cy="1588"/>
          </a:xfrm>
          <a:prstGeom prst="line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89" name="Straight Connector 213"/>
          <p:cNvCxnSpPr/>
          <p:nvPr/>
        </p:nvCxnSpPr>
        <p:spPr>
          <a:xfrm rot="5400000">
            <a:off x="7508057" y="2009335"/>
            <a:ext cx="1356528" cy="1588"/>
          </a:xfrm>
          <a:prstGeom prst="line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90" name="Straight Arrow Connector 217"/>
          <p:cNvCxnSpPr/>
          <p:nvPr/>
        </p:nvCxnSpPr>
        <p:spPr>
          <a:xfrm rot="10800000">
            <a:off x="5257363" y="1402509"/>
            <a:ext cx="2857520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1" name="Straight Arrow Connector 218"/>
          <p:cNvCxnSpPr/>
          <p:nvPr/>
        </p:nvCxnSpPr>
        <p:spPr>
          <a:xfrm rot="10800000">
            <a:off x="5257363" y="1331071"/>
            <a:ext cx="2928958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92" name="Rectangle 224"/>
          <p:cNvSpPr/>
          <p:nvPr/>
        </p:nvSpPr>
        <p:spPr>
          <a:xfrm>
            <a:off x="5543115" y="1116757"/>
            <a:ext cx="2286016" cy="571504"/>
          </a:xfrm>
          <a:prstGeom prst="rect">
            <a:avLst/>
          </a:prstGeom>
          <a:solidFill>
            <a:sysClr val="window" lastClr="FCFCFC"/>
          </a:solidFill>
          <a:ln w="9525" cap="flat" cmpd="sng" algn="ctr">
            <a:solidFill>
              <a:sysClr val="window" lastClr="FCFCFC">
                <a:lumMod val="50000"/>
              </a:sysClr>
            </a:solidFill>
            <a:prstDash val="solid"/>
          </a:ln>
          <a:effectLst/>
        </p:spPr>
        <p:txBody>
          <a:bodyPr lIns="72000" tIns="36000" rIns="72000" bIns="36000" rtlCol="0" anchor="ctr"/>
          <a:lstStyle/>
          <a:p>
            <a:pPr lvl="0" algn="ctr"/>
            <a:r>
              <a:rPr lang="ru-RU" sz="800" kern="0" dirty="0">
                <a:solidFill>
                  <a:sysClr val="windowText" lastClr="000000"/>
                </a:solidFill>
                <a:latin typeface="Calibri"/>
              </a:rPr>
              <a:t>«</a:t>
            </a: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Drop master</a:t>
            </a:r>
            <a:r>
              <a:rPr lang="ru-RU" sz="800" kern="0" dirty="0">
                <a:solidFill>
                  <a:sysClr val="windowText" lastClr="000000"/>
                </a:solidFill>
                <a:latin typeface="Calibri"/>
              </a:rPr>
              <a:t>»</a:t>
            </a: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 returns part of money to </a:t>
            </a:r>
            <a:r>
              <a:rPr lang="en-US" sz="800" kern="0" dirty="0" smtClean="0">
                <a:solidFill>
                  <a:sysClr val="windowText" lastClr="000000"/>
                </a:solidFill>
                <a:latin typeface="Calibri"/>
              </a:rPr>
              <a:t>fraudster. Several </a:t>
            </a:r>
            <a:r>
              <a:rPr lang="ru-RU" sz="800" kern="0" dirty="0" smtClean="0">
                <a:solidFill>
                  <a:sysClr val="windowText" lastClr="000000"/>
                </a:solidFill>
                <a:latin typeface="Calibri"/>
              </a:rPr>
              <a:t>«</a:t>
            </a:r>
            <a:r>
              <a:rPr lang="en-US" sz="800" kern="0" dirty="0" smtClean="0">
                <a:solidFill>
                  <a:sysClr val="windowText" lastClr="000000"/>
                </a:solidFill>
                <a:latin typeface="Calibri"/>
              </a:rPr>
              <a:t>Drop masters</a:t>
            </a:r>
            <a:r>
              <a:rPr lang="ru-RU" sz="800" kern="0" dirty="0" smtClean="0">
                <a:solidFill>
                  <a:sysClr val="windowText" lastClr="000000"/>
                </a:solidFill>
                <a:latin typeface="Calibri"/>
              </a:rPr>
              <a:t>»</a:t>
            </a:r>
            <a:r>
              <a:rPr lang="en-US" sz="800" kern="0" dirty="0" smtClean="0">
                <a:solidFill>
                  <a:sysClr val="windowText" lastClr="000000"/>
                </a:solidFill>
                <a:latin typeface="Calibri"/>
              </a:rPr>
              <a:t> are involved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-100% 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signature of non-cash</a:t>
            </a:r>
            <a:r>
              <a:rPr kumimoji="0" lang="en-US" sz="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transfers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via credit cards</a:t>
            </a:r>
            <a:r>
              <a:rPr kumimoji="0" lang="ru-RU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WM</a:t>
            </a:r>
            <a:r>
              <a:rPr kumimoji="0" lang="ru-RU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drops and so on</a:t>
            </a:r>
            <a:r>
              <a:rPr kumimoji="0" lang="ru-RU" sz="800" b="0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ru-RU" sz="800" b="1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800" b="1" i="0" u="none" strike="noStrike" kern="0" cap="none" spc="-2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any  region</a:t>
            </a:r>
            <a:endParaRPr kumimoji="0" lang="en-US" sz="800" b="1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Rounded Rectangle 226"/>
          <p:cNvSpPr/>
          <p:nvPr/>
        </p:nvSpPr>
        <p:spPr>
          <a:xfrm>
            <a:off x="1828339" y="6546045"/>
            <a:ext cx="5572164" cy="285752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and virtual accounts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opened for different private persons or registered companies in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different regions</a:t>
            </a:r>
            <a:endParaRPr kumimoji="0" lang="en-US" sz="1000" b="1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Rounded Rectangle 231"/>
          <p:cNvSpPr/>
          <p:nvPr/>
        </p:nvSpPr>
        <p:spPr>
          <a:xfrm>
            <a:off x="3757165" y="4617219"/>
            <a:ext cx="1500198" cy="150019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317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72000" r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 algn="ctr">
              <a:spcBef>
                <a:spcPts val="600"/>
              </a:spcBef>
            </a:pPr>
            <a:r>
              <a:rPr lang="en-US" sz="1000" b="1" kern="0" dirty="0">
                <a:solidFill>
                  <a:sysClr val="windowText" lastClr="000000"/>
                </a:solidFill>
                <a:latin typeface="Calibri"/>
              </a:rPr>
              <a:t>Bank of the 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«</a:t>
            </a: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Drop</a:t>
            </a:r>
            <a:r>
              <a:rPr lang="ru-RU" sz="1000" kern="0" dirty="0">
                <a:solidFill>
                  <a:sysClr val="windowText" lastClr="000000"/>
                </a:solidFill>
                <a:latin typeface="Calibri"/>
              </a:rPr>
              <a:t>» – </a:t>
            </a:r>
            <a:r>
              <a:rPr lang="en-US" sz="1000" kern="0" dirty="0">
                <a:solidFill>
                  <a:sysClr val="windowText" lastClr="000000"/>
                </a:solidFill>
                <a:latin typeface="Calibri"/>
              </a:rPr>
              <a:t>Registered company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 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Rounded Rectangle 232"/>
          <p:cNvSpPr/>
          <p:nvPr/>
        </p:nvSpPr>
        <p:spPr>
          <a:xfrm>
            <a:off x="3900041" y="4760095"/>
            <a:ext cx="1214446" cy="714380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account of the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Drop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» 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Registered company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6" name="Straight Arrow Connector 62"/>
          <p:cNvCxnSpPr/>
          <p:nvPr/>
        </p:nvCxnSpPr>
        <p:spPr>
          <a:xfrm rot="5400000">
            <a:off x="3971479" y="4224310"/>
            <a:ext cx="1071570" cy="1588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97" name="Rectangle 63"/>
          <p:cNvSpPr/>
          <p:nvPr/>
        </p:nvSpPr>
        <p:spPr>
          <a:xfrm>
            <a:off x="3757165" y="3974277"/>
            <a:ext cx="1500198" cy="428628"/>
          </a:xfrm>
          <a:prstGeom prst="rect">
            <a:avLst/>
          </a:prstGeom>
          <a:solidFill>
            <a:srgbClr val="FFFFE5"/>
          </a:solidFill>
          <a:ln w="190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Payments accepts</a:t>
            </a:r>
            <a:r>
              <a:rPr lang="ru-RU" sz="800" kern="0" dirty="0">
                <a:solidFill>
                  <a:sysClr val="windowText" lastClr="000000"/>
                </a:solidFill>
                <a:latin typeface="Calibri"/>
              </a:rPr>
              <a:t>, </a:t>
            </a:r>
            <a:r>
              <a:rPr lang="en-US" sz="800" kern="0" dirty="0">
                <a:solidFill>
                  <a:sysClr val="windowText" lastClr="000000"/>
                </a:solidFill>
                <a:latin typeface="Calibri"/>
              </a:rPr>
              <a:t>because bank systems detect them as legal payments</a:t>
            </a:r>
          </a:p>
        </p:txBody>
      </p:sp>
      <p:cxnSp>
        <p:nvCxnSpPr>
          <p:cNvPr id="198" name="Straight Arrow Connector 72"/>
          <p:cNvCxnSpPr/>
          <p:nvPr/>
        </p:nvCxnSpPr>
        <p:spPr>
          <a:xfrm>
            <a:off x="1971215" y="3474211"/>
            <a:ext cx="1928826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cxnSp>
        <p:nvCxnSpPr>
          <p:cNvPr id="199" name="Straight Arrow Connector 73"/>
          <p:cNvCxnSpPr/>
          <p:nvPr/>
        </p:nvCxnSpPr>
        <p:spPr>
          <a:xfrm>
            <a:off x="1971215" y="3331335"/>
            <a:ext cx="1928826" cy="1588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lumMod val="50000"/>
              </a:srgbClr>
            </a:solidFill>
            <a:prstDash val="solid"/>
            <a:tailEnd type="arrow"/>
          </a:ln>
          <a:effectLst/>
        </p:spPr>
      </p:cxnSp>
      <p:sp>
        <p:nvSpPr>
          <p:cNvPr id="200" name="Rectangle 74"/>
          <p:cNvSpPr/>
          <p:nvPr/>
        </p:nvSpPr>
        <p:spPr>
          <a:xfrm>
            <a:off x="2256967" y="3188459"/>
            <a:ext cx="1071570" cy="428628"/>
          </a:xfrm>
          <a:prstGeom prst="rect">
            <a:avLst/>
          </a:prstGeom>
          <a:solidFill>
            <a:srgbClr val="FFFFE5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 smtClean="0">
                <a:solidFill>
                  <a:sysClr val="windowText" lastClr="000000"/>
                </a:solidFill>
                <a:latin typeface="Calibri"/>
              </a:rPr>
              <a:t>«</a:t>
            </a:r>
            <a:r>
              <a:rPr lang="en-US" sz="800" kern="0" dirty="0" smtClean="0">
                <a:solidFill>
                  <a:sysClr val="windowText" lastClr="000000"/>
                </a:solidFill>
                <a:latin typeface="Calibri"/>
              </a:rPr>
              <a:t>Loader</a:t>
            </a:r>
            <a:r>
              <a:rPr lang="ru-RU" sz="800" kern="0" dirty="0" smtClean="0">
                <a:solidFill>
                  <a:sysClr val="windowText" lastClr="000000"/>
                </a:solidFill>
                <a:latin typeface="Calibri"/>
              </a:rPr>
              <a:t>»</a:t>
            </a:r>
            <a:r>
              <a:rPr lang="en-US" sz="800" kern="0" dirty="0" smtClean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kumimoji="0" lang="en-US" sz="800" b="0" i="0" u="none" strike="noStrike" kern="0" cap="none" spc="-3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generates payment documents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Rounded Rectangle 80"/>
          <p:cNvSpPr/>
          <p:nvPr/>
        </p:nvSpPr>
        <p:spPr>
          <a:xfrm>
            <a:off x="5614553" y="4617219"/>
            <a:ext cx="1428760" cy="714380"/>
          </a:xfrm>
          <a:prstGeom prst="roundRect">
            <a:avLst/>
          </a:prstGeom>
          <a:solidFill>
            <a:srgbClr val="FFFF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account in digital payment system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</a:t>
            </a:r>
            <a:r>
              <a:rPr kumimoji="0" lang="ru-RU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5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91518" y="567115"/>
            <a:ext cx="4304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For amounts over </a:t>
            </a:r>
            <a:r>
              <a:rPr lang="en-US" sz="2800" b="1" dirty="0" smtClean="0">
                <a:solidFill>
                  <a:schemeClr val="bg1"/>
                </a:solidFill>
              </a:rPr>
              <a:t>200k $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59" name="Title 6"/>
          <p:cNvSpPr txBox="1">
            <a:spLocks/>
          </p:cNvSpPr>
          <p:nvPr/>
        </p:nvSpPr>
        <p:spPr>
          <a:xfrm>
            <a:off x="179512" y="-171400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Evolution of the Cash-out scheme</a:t>
            </a:r>
            <a:endParaRPr lang="en-US" sz="42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153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Chapter 28 of the Penal </a:t>
            </a: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Code </a:t>
            </a: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172215" y="1502756"/>
            <a:ext cx="8720265" cy="24303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None/>
            </a:pPr>
            <a:endParaRPr lang="en-US" sz="2500" b="1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403291"/>
              </p:ext>
            </p:extLst>
          </p:nvPr>
        </p:nvGraphicFramePr>
        <p:xfrm>
          <a:off x="395536" y="1772816"/>
          <a:ext cx="8352928" cy="4484031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84018"/>
                <a:gridCol w="2784018"/>
                <a:gridCol w="2784892"/>
              </a:tblGrid>
              <a:tr h="16572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Article 272. </a:t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Illegal Access to Computer Information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18" marR="5551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effectLst/>
                        </a:rPr>
                        <a:t>Article 273. Development, Use</a:t>
                      </a:r>
                      <a:r>
                        <a:rPr lang="en-US" sz="1800" kern="1200" baseline="0" dirty="0" smtClean="0">
                          <a:effectLst/>
                        </a:rPr>
                        <a:t> </a:t>
                      </a:r>
                      <a:r>
                        <a:rPr lang="en-US" sz="1800" kern="1200" dirty="0" smtClean="0">
                          <a:effectLst/>
                        </a:rPr>
                        <a:t>and Spreading of Malicious Software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18" marR="5551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effectLst/>
                        </a:rPr>
                        <a:t>Article 274. </a:t>
                      </a:r>
                      <a:br>
                        <a:rPr lang="en-US" sz="1800" kern="1200" dirty="0" smtClean="0">
                          <a:effectLst/>
                        </a:rPr>
                      </a:br>
                      <a:r>
                        <a:rPr lang="en-US" sz="1800" kern="1200" dirty="0" smtClean="0">
                          <a:effectLst/>
                        </a:rPr>
                        <a:t>Violation of Rules for the Operation of Computers, Computer Systems or Their Networks</a:t>
                      </a:r>
                      <a:endParaRPr lang="ru-RU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18" marR="55518" marT="0" marB="0"/>
                </a:tc>
              </a:tr>
              <a:tr h="338690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effectLst/>
                        </a:rPr>
                        <a:t>Criminal responsibility</a:t>
                      </a:r>
                      <a:endParaRPr lang="ru-RU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18" marR="55518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2525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Maximum fine of  </a:t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300 000 RUB</a:t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or </a:t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imprisonment for up to 5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years.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18" marR="5551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Imprisonment for up to 7 years</a:t>
                      </a:r>
                      <a:endParaRPr lang="ru-RU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18" marR="5551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Imprisonment for up to 4 years</a:t>
                      </a:r>
                      <a:endParaRPr lang="ru-RU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18" marR="55518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9362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Legislative initiatives</a:t>
            </a: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172215" y="1502756"/>
            <a:ext cx="8720265" cy="24303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None/>
            </a:pPr>
            <a:endParaRPr lang="en-US" sz="25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99155" y="1502756"/>
            <a:ext cx="6461077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accent6">
                    <a:lumMod val="50000"/>
                  </a:schemeClr>
                </a:solidFill>
              </a:rPr>
              <a:t>The Committee against Cyber-Crime </a:t>
            </a:r>
            <a:r>
              <a:rPr lang="en-US" sz="2300" b="1" dirty="0" smtClean="0">
                <a:solidFill>
                  <a:schemeClr val="accent6">
                    <a:lumMod val="50000"/>
                  </a:schemeClr>
                </a:solidFill>
              </a:rPr>
              <a:t>at the </a:t>
            </a:r>
            <a:r>
              <a:rPr lang="en-US" sz="2300" b="1" dirty="0">
                <a:solidFill>
                  <a:schemeClr val="accent6">
                    <a:lumMod val="50000"/>
                  </a:schemeClr>
                </a:solidFill>
              </a:rPr>
              <a:t>Russian Association of Electronic Communication (RAEC</a:t>
            </a:r>
            <a:r>
              <a:rPr lang="en-US" sz="23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endParaRPr lang="en-US" sz="23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300" b="1" dirty="0">
                <a:solidFill>
                  <a:schemeClr val="accent6">
                    <a:lumMod val="50000"/>
                  </a:schemeClr>
                </a:solidFill>
              </a:rPr>
              <a:t>Improvement of Russian legislation  in the field of cyber crimes</a:t>
            </a:r>
          </a:p>
          <a:p>
            <a:endParaRPr lang="en-US" sz="23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300" b="1" dirty="0">
                <a:solidFill>
                  <a:schemeClr val="accent6">
                    <a:lumMod val="50000"/>
                  </a:schemeClr>
                </a:solidFill>
              </a:rPr>
              <a:t>Anti-SPAM legislation</a:t>
            </a:r>
          </a:p>
          <a:p>
            <a:endParaRPr lang="en-US" sz="23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300" b="1" dirty="0">
                <a:solidFill>
                  <a:schemeClr val="accent6">
                    <a:lumMod val="50000"/>
                  </a:schemeClr>
                </a:solidFill>
              </a:rPr>
              <a:t>Support against online child pornography 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514600"/>
            <a:ext cx="183261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8691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Successful criminal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prosecutions</a:t>
            </a:r>
            <a:endParaRPr lang="en-US" sz="42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72215" y="1502756"/>
            <a:ext cx="8720265" cy="24303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Group-IB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, Economic Crimes Division and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</a:rPr>
              <a:t>Dept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K MVD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busted a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group of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cybercriminals who developed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and spread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the “</a:t>
            </a:r>
            <a:r>
              <a:rPr lang="en-US" sz="2500" b="1" dirty="0" err="1" smtClean="0">
                <a:solidFill>
                  <a:schemeClr val="accent6">
                    <a:lumMod val="50000"/>
                  </a:schemeClr>
                </a:solidFill>
              </a:rPr>
              <a:t>LockScreen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” malware</a:t>
            </a:r>
          </a:p>
          <a:p>
            <a:pPr>
              <a:buClrTx/>
              <a:buFont typeface="Courier New" pitchFamily="49" charset="0"/>
              <a:buChar char="o"/>
            </a:pP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 smtClean="0"/>
              <a:t> 10 </a:t>
            </a:r>
            <a:r>
              <a:rPr lang="pl-PL" sz="2500" b="1" dirty="0" err="1"/>
              <a:t>cybercriminals</a:t>
            </a:r>
            <a:r>
              <a:rPr lang="pl-PL" sz="2500" b="1" dirty="0"/>
              <a:t>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have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been </a:t>
            </a:r>
            <a:r>
              <a:rPr lang="en-US" sz="2500" b="1" dirty="0"/>
              <a:t>arrested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005064"/>
            <a:ext cx="3384550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"/>
          <a:stretch/>
        </p:blipFill>
        <p:spPr bwMode="auto">
          <a:xfrm>
            <a:off x="2438400" y="4465173"/>
            <a:ext cx="2430462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"/>
          <a:stretch/>
        </p:blipFill>
        <p:spPr bwMode="auto">
          <a:xfrm>
            <a:off x="533400" y="4312774"/>
            <a:ext cx="158062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5127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4" y="21534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Successful criminal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prosecutions</a:t>
            </a:r>
            <a:endParaRPr lang="en-US" sz="42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65" y="2276872"/>
            <a:ext cx="496252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9218" r="3296" b="1297"/>
          <a:stretch/>
        </p:blipFill>
        <p:spPr bwMode="auto">
          <a:xfrm>
            <a:off x="5508104" y="2276872"/>
            <a:ext cx="3471334" cy="445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35696" y="1340768"/>
            <a:ext cx="4883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Leo </a:t>
            </a:r>
            <a:r>
              <a:rPr lang="en-US" sz="2800" b="1" dirty="0" err="1">
                <a:solidFill>
                  <a:schemeClr val="bg1"/>
                </a:solidFill>
              </a:rPr>
              <a:t>Kuvaev</a:t>
            </a:r>
            <a:r>
              <a:rPr lang="en-US" sz="2800" b="1" dirty="0">
                <a:solidFill>
                  <a:schemeClr val="bg1"/>
                </a:solidFill>
              </a:rPr>
              <a:t> case (</a:t>
            </a:r>
            <a:r>
              <a:rPr lang="en-US" sz="2800" b="1" dirty="0" err="1">
                <a:solidFill>
                  <a:schemeClr val="bg1"/>
                </a:solidFill>
              </a:rPr>
              <a:t>BadCow</a:t>
            </a:r>
            <a:r>
              <a:rPr lang="en-US" sz="2800" b="1" dirty="0">
                <a:solidFill>
                  <a:schemeClr val="bg1"/>
                </a:solidFill>
              </a:rPr>
              <a:t>)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582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4" y="21534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Successful criminal prosecutions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91680" y="889888"/>
            <a:ext cx="4883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Leo </a:t>
            </a:r>
            <a:r>
              <a:rPr lang="en-US" sz="2800" b="1" dirty="0" err="1">
                <a:solidFill>
                  <a:schemeClr val="bg1"/>
                </a:solidFill>
              </a:rPr>
              <a:t>Kuvaev</a:t>
            </a:r>
            <a:r>
              <a:rPr lang="en-US" sz="2800" b="1" dirty="0">
                <a:solidFill>
                  <a:schemeClr val="bg1"/>
                </a:solidFill>
              </a:rPr>
              <a:t> case (</a:t>
            </a:r>
            <a:r>
              <a:rPr lang="en-US" sz="2800" b="1" dirty="0" err="1">
                <a:solidFill>
                  <a:schemeClr val="bg1"/>
                </a:solidFill>
              </a:rPr>
              <a:t>BadCow</a:t>
            </a:r>
            <a:r>
              <a:rPr lang="en-US" sz="2800" b="1" dirty="0">
                <a:solidFill>
                  <a:schemeClr val="bg1"/>
                </a:solidFill>
              </a:rPr>
              <a:t>)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8" descr="RXPART&amp;STIMU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5" y="1412776"/>
            <a:ext cx="8856982" cy="538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4387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6461831" cy="1648203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This presentation is confidential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not subject to public disclosure</a:t>
            </a:r>
            <a:endParaRPr lang="ru-RU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http://www.it-world.ru/upload/blog/846/images%20a1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829" y="6042697"/>
            <a:ext cx="1200100" cy="7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91274" y="6248609"/>
            <a:ext cx="2160240" cy="453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0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4" y="21534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Successful criminal prosecutions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339752" y="908720"/>
            <a:ext cx="294503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DDoS</a:t>
            </a:r>
            <a:r>
              <a:rPr lang="en-US" sz="2500" b="1" dirty="0" smtClean="0">
                <a:solidFill>
                  <a:schemeClr val="bg1"/>
                </a:solidFill>
              </a:rPr>
              <a:t> case (</a:t>
            </a:r>
            <a:r>
              <a:rPr lang="en-US" sz="2500" b="1" dirty="0" err="1" smtClean="0">
                <a:solidFill>
                  <a:schemeClr val="bg1"/>
                </a:solidFill>
              </a:rPr>
              <a:t>Cxim</a:t>
            </a:r>
            <a:r>
              <a:rPr lang="en-US" sz="2500" b="1" dirty="0" smtClean="0">
                <a:solidFill>
                  <a:schemeClr val="bg1"/>
                </a:solidFill>
              </a:rPr>
              <a:t>)</a:t>
            </a:r>
            <a:endParaRPr lang="ru-RU" sz="25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50684"/>
            <a:ext cx="41719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бъект 4"/>
          <p:cNvSpPr txBox="1">
            <a:spLocks/>
          </p:cNvSpPr>
          <p:nvPr/>
        </p:nvSpPr>
        <p:spPr>
          <a:xfrm>
            <a:off x="107504" y="2852936"/>
            <a:ext cx="8720265" cy="24303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Provided </a:t>
            </a:r>
            <a:r>
              <a:rPr lang="en-US" sz="2500" b="1" dirty="0" err="1" smtClean="0">
                <a:solidFill>
                  <a:schemeClr val="accent6">
                    <a:lumMod val="50000"/>
                  </a:schemeClr>
                </a:solidFill>
              </a:rPr>
              <a:t>DDoS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as a service</a:t>
            </a: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Arrested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for </a:t>
            </a:r>
            <a:r>
              <a:rPr lang="en-US" sz="2500" b="1" dirty="0" err="1" smtClean="0">
                <a:solidFill>
                  <a:schemeClr val="accent6">
                    <a:lumMod val="50000"/>
                  </a:schemeClr>
                </a:solidFill>
              </a:rPr>
              <a:t>DDoS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against Russian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banks </a:t>
            </a:r>
            <a:endParaRPr lang="en-US" sz="2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8 months in jail </a:t>
            </a: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endParaRPr lang="en-US" sz="25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892750"/>
            <a:ext cx="4176464" cy="2780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84476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Successful criminal prosecutions</a:t>
            </a: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72215" y="1502756"/>
            <a:ext cx="6776049" cy="20676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None/>
            </a:pPr>
            <a:r>
              <a:rPr lang="en-US" sz="2500" b="1" dirty="0" smtClean="0"/>
              <a:t>Group #</a:t>
            </a:r>
            <a:r>
              <a:rPr lang="en-US" sz="2500" b="1" dirty="0"/>
              <a:t>1</a:t>
            </a:r>
            <a:r>
              <a:rPr lang="en-US" sz="2500" b="1" dirty="0" smtClean="0"/>
              <a:t> </a:t>
            </a:r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stole </a:t>
            </a:r>
            <a:r>
              <a:rPr lang="en-US" sz="2500" b="1" dirty="0" smtClean="0"/>
              <a:t>600 </a:t>
            </a:r>
            <a:r>
              <a:rPr lang="en-US" sz="2500" b="1" dirty="0"/>
              <a:t>000</a:t>
            </a:r>
            <a:r>
              <a:rPr lang="en-US" sz="2500" b="1" dirty="0" smtClean="0"/>
              <a:t>$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in a single transaction</a:t>
            </a:r>
            <a:endParaRPr lang="en-US" sz="2500" b="1" dirty="0"/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case in court</a:t>
            </a:r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used </a:t>
            </a:r>
            <a:r>
              <a:rPr lang="en-US" sz="2500" b="1" dirty="0" smtClean="0"/>
              <a:t>Win32/</a:t>
            </a:r>
            <a:r>
              <a:rPr lang="en-US" sz="2500" b="1" dirty="0" err="1" smtClean="0"/>
              <a:t>Sheldor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3" y="3717032"/>
            <a:ext cx="3313112" cy="2882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835696" y="916582"/>
            <a:ext cx="383951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Russian bank-fraud case</a:t>
            </a:r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11" name="Объект 4"/>
          <p:cNvSpPr txBox="1">
            <a:spLocks/>
          </p:cNvSpPr>
          <p:nvPr/>
        </p:nvSpPr>
        <p:spPr>
          <a:xfrm>
            <a:off x="4139952" y="4124642"/>
            <a:ext cx="4916186" cy="2067680"/>
          </a:xfrm>
          <a:prstGeom prst="rect">
            <a:avLst/>
          </a:prstGeom>
        </p:spPr>
        <p:txBody>
          <a:bodyPr vert="horz" lIns="0" tIns="0" rIns="0" bIns="0">
            <a:normAutofit fontScale="92500"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None/>
            </a:pPr>
            <a:r>
              <a:rPr lang="en-US" sz="2500" b="1" dirty="0" smtClean="0"/>
              <a:t>Group #2 </a:t>
            </a:r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stole </a:t>
            </a:r>
            <a:r>
              <a:rPr lang="en-US" sz="2500" b="1" dirty="0" smtClean="0"/>
              <a:t>832 </a:t>
            </a:r>
            <a:r>
              <a:rPr lang="en-US" sz="2500" b="1" dirty="0"/>
              <a:t>000</a:t>
            </a:r>
            <a:r>
              <a:rPr lang="en-US" sz="2500" b="1" dirty="0" smtClean="0"/>
              <a:t>$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(over 1 month) </a:t>
            </a:r>
            <a:endParaRPr lang="en-US" sz="2500" b="1" dirty="0"/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case in court</a:t>
            </a:r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used phishing sites (hosted on </a:t>
            </a:r>
            <a:r>
              <a:rPr lang="en-US" sz="2500" b="1" dirty="0" err="1" smtClean="0">
                <a:solidFill>
                  <a:schemeClr val="accent6">
                    <a:lumMod val="50000"/>
                  </a:schemeClr>
                </a:solidFill>
              </a:rPr>
              <a:t>Gogax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07555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Interesting facts about Russian bank fraud</a:t>
            </a:r>
            <a:endParaRPr lang="en-US" sz="42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583184169"/>
              </p:ext>
            </p:extLst>
          </p:nvPr>
        </p:nvGraphicFramePr>
        <p:xfrm>
          <a:off x="1579646" y="19168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6770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Interesting facts about Russian bank fraud</a:t>
            </a:r>
            <a:endParaRPr lang="en-US" sz="42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3"/>
            <a:ext cx="8568952" cy="32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1556792"/>
            <a:ext cx="8948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These guys are still free!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27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77072"/>
            <a:ext cx="8136904" cy="1296144"/>
          </a:xfrm>
        </p:spPr>
        <p:txBody>
          <a:bodyPr>
            <a:normAutofit/>
          </a:bodyPr>
          <a:lstStyle/>
          <a:p>
            <a:r>
              <a:rPr lang="en-US" sz="3500" b="1" dirty="0"/>
              <a:t>Analysis of malware </a:t>
            </a:r>
            <a:r>
              <a:rPr lang="sk-SK" sz="3500" b="1" dirty="0" smtClean="0"/>
              <a:t/>
            </a:r>
            <a:br>
              <a:rPr lang="sk-SK" sz="3500" b="1" dirty="0" smtClean="0"/>
            </a:br>
            <a:r>
              <a:rPr lang="en-US" sz="2400" b="1" dirty="0" smtClean="0"/>
              <a:t>used </a:t>
            </a:r>
            <a:r>
              <a:rPr lang="en-US" sz="2400" b="1" dirty="0"/>
              <a:t>in the </a:t>
            </a:r>
            <a:r>
              <a:rPr lang="en-US" sz="2400" b="1" dirty="0" smtClean="0"/>
              <a:t>attacks</a:t>
            </a:r>
            <a:r>
              <a:rPr lang="sk-SK" sz="2400" b="1" dirty="0" smtClean="0"/>
              <a:t> on </a:t>
            </a:r>
            <a:r>
              <a:rPr lang="sk-SK" sz="2400" b="1" dirty="0" err="1" smtClean="0"/>
              <a:t>Russian</a:t>
            </a:r>
            <a:r>
              <a:rPr lang="sk-SK" sz="2400" b="1" dirty="0" smtClean="0"/>
              <a:t> Internet </a:t>
            </a:r>
            <a:r>
              <a:rPr lang="sk-SK" sz="2400" b="1" dirty="0" err="1" smtClean="0"/>
              <a:t>Banking</a:t>
            </a:r>
            <a:r>
              <a:rPr lang="sk-SK" sz="2400" b="1" dirty="0" smtClean="0"/>
              <a:t> </a:t>
            </a:r>
            <a:r>
              <a:rPr lang="sk-SK" sz="2400" b="1" dirty="0" err="1" smtClean="0"/>
              <a:t>systems</a:t>
            </a:r>
            <a:endParaRPr lang="en-US" sz="35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6215816"/>
            <a:ext cx="1368152" cy="48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1" y="6021288"/>
            <a:ext cx="1240553" cy="73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52120" y="6215816"/>
            <a:ext cx="2160240" cy="453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129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Overview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4" name="Объект 4"/>
          <p:cNvSpPr txBox="1">
            <a:spLocks/>
          </p:cNvSpPr>
          <p:nvPr/>
        </p:nvSpPr>
        <p:spPr>
          <a:xfrm>
            <a:off x="323528" y="1556792"/>
            <a:ext cx="8640960" cy="459797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Font typeface="Arial" pitchFamily="34" charset="0"/>
              <a:buNone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2010: year of attacks on Russian banks</a:t>
            </a:r>
          </a:p>
          <a:p>
            <a:pPr>
              <a:buClrTx/>
            </a:pPr>
            <a:r>
              <a:rPr lang="en-US" sz="2000" dirty="0" smtClean="0"/>
              <a:t>number </a:t>
            </a:r>
            <a:r>
              <a:rPr lang="en-US" sz="2000" dirty="0"/>
              <a:t>of incidents has more than </a:t>
            </a:r>
            <a:r>
              <a:rPr lang="en-US" sz="2000" dirty="0" smtClean="0"/>
              <a:t>doubled compared to 2009*</a:t>
            </a:r>
          </a:p>
          <a:p>
            <a:pPr>
              <a:buClrTx/>
            </a:pPr>
            <a:endParaRPr lang="en-US" sz="2000" dirty="0" smtClean="0"/>
          </a:p>
          <a:p>
            <a:pPr marL="0" indent="0">
              <a:buClrTx/>
              <a:buNone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Over 95%</a:t>
            </a:r>
            <a:r>
              <a:rPr lang="en-US" sz="2000" dirty="0" smtClean="0"/>
              <a:t>*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 of incidents involve banking trojans</a:t>
            </a:r>
          </a:p>
          <a:p>
            <a:pPr marL="0" indent="0">
              <a:buClrTx/>
              <a:buNone/>
            </a:pPr>
            <a:endParaRPr lang="en-US" sz="2000" dirty="0" smtClean="0"/>
          </a:p>
          <a:p>
            <a:pPr marL="0" indent="0">
              <a:buClrTx/>
              <a:buNone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Malware tailored to Russian banks and payment systems</a:t>
            </a:r>
          </a:p>
          <a:p>
            <a:pPr marL="0" indent="0">
              <a:buClrTx/>
              <a:buNone/>
            </a:pPr>
            <a:endParaRPr lang="en-US" sz="28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Font typeface="Arial" pitchFamily="34" charset="0"/>
              <a:buNone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However!</a:t>
            </a:r>
          </a:p>
          <a:p>
            <a:pPr>
              <a:buClrTx/>
            </a:pPr>
            <a:r>
              <a:rPr lang="en-US" sz="1800" dirty="0" smtClean="0"/>
              <a:t>Can (and IS) used in other countries as well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9947" y="6154762"/>
            <a:ext cx="7013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*research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eport "The Russian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cybercrime market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 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in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2010: 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status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and t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rends”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</a:rPr>
              <a:t>http://www.group-ib.ru/wp-content/uploads/2011/04/Group-IB_Report_Russian-cybercrime-market_2010_eng.pdf</a:t>
            </a:r>
          </a:p>
        </p:txBody>
      </p:sp>
    </p:spTree>
    <p:extLst>
      <p:ext uri="{BB962C8B-B14F-4D97-AF65-F5344CB8AC3E}">
        <p14:creationId xmlns:p14="http://schemas.microsoft.com/office/powerpoint/2010/main" val="33685780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6453336"/>
            <a:ext cx="905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*as investigated by Group-IB </a:t>
            </a:r>
            <a:endParaRPr lang="ru-RU" sz="1400" b="1" dirty="0"/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2912552383"/>
              </p:ext>
            </p:extLst>
          </p:nvPr>
        </p:nvGraphicFramePr>
        <p:xfrm>
          <a:off x="6372" y="1672736"/>
          <a:ext cx="9137628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0" cap="none" spc="-10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edra Sans Alt Pro Medium" pitchFamily="34" charset="0"/>
              </a:rPr>
              <a:t>Malware family</a:t>
            </a:r>
            <a:r>
              <a:rPr kumimoji="0" lang="en-US" sz="3100" b="1" i="0" u="none" strike="noStrike" kern="0" cap="none" spc="-100" normalizeH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edra Sans Alt Pro Medium" pitchFamily="34" charset="0"/>
              </a:rPr>
              <a:t> share by incidents (%)*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spc="-100" baseline="0" dirty="0" smtClean="0">
                <a:solidFill>
                  <a:srgbClr val="3B3B3B"/>
                </a:solidFill>
                <a:latin typeface="Fedra Sans Alt Pro Medium" pitchFamily="34" charset="0"/>
              </a:rPr>
              <a:t>(in the last 6</a:t>
            </a:r>
            <a:r>
              <a:rPr lang="en-US" sz="2000" b="1" kern="0" spc="-100" dirty="0" smtClean="0">
                <a:solidFill>
                  <a:srgbClr val="3B3B3B"/>
                </a:solidFill>
                <a:latin typeface="Fedra Sans Alt Pro Medium" pitchFamily="34" charset="0"/>
              </a:rPr>
              <a:t> months)</a:t>
            </a:r>
            <a:endParaRPr kumimoji="0" lang="en-US" sz="2000" b="1" i="0" u="none" strike="noStrike" kern="0" cap="none" spc="-10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9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07505" y="116632"/>
            <a:ext cx="8784976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>
                <a:solidFill>
                  <a:schemeClr val="bg1"/>
                </a:solidFill>
                <a:latin typeface="Fedra Sans Alt Pro Medium" pitchFamily="34" charset="0"/>
              </a:rPr>
              <a:t>M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ost prevalent banking malware in Russia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870116"/>
              </p:ext>
            </p:extLst>
          </p:nvPr>
        </p:nvGraphicFramePr>
        <p:xfrm>
          <a:off x="503549" y="1844824"/>
          <a:ext cx="7992888" cy="3284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/>
                <a:gridCol w="5112568"/>
              </a:tblGrid>
              <a:tr h="498479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Malware Family </a:t>
                      </a:r>
                      <a:endParaRPr lang="ru-RU" sz="22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Description</a:t>
                      </a:r>
                      <a:endParaRPr lang="ru-RU" sz="22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43284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Win32/</a:t>
                      </a:r>
                      <a:r>
                        <a:rPr lang="en-US" sz="2000" b="1" dirty="0" err="1" smtClean="0"/>
                        <a:t>RDPdoor</a:t>
                      </a:r>
                      <a:endParaRPr 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Backdoor; uses MS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Remote Desktop</a:t>
                      </a:r>
                      <a:r>
                        <a:rPr lang="en-US" baseline="0" dirty="0" smtClean="0"/>
                        <a:t>; botnet</a:t>
                      </a:r>
                      <a:endParaRPr lang="ru-RU" dirty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Win32/</a:t>
                      </a:r>
                      <a:r>
                        <a:rPr lang="en-US" sz="2000" b="1" dirty="0" err="1" smtClean="0"/>
                        <a:t>Sheldor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Backdoor; abuses the </a:t>
                      </a:r>
                      <a:r>
                        <a:rPr lang="en-US" b="1" dirty="0" err="1" smtClean="0"/>
                        <a:t>TeamViewer</a:t>
                      </a:r>
                      <a:r>
                        <a:rPr lang="en-US" dirty="0" smtClean="0"/>
                        <a:t> application; </a:t>
                      </a:r>
                      <a:r>
                        <a:rPr lang="en-US" baseline="0" dirty="0" smtClean="0"/>
                        <a:t> botnet</a:t>
                      </a:r>
                      <a:r>
                        <a:rPr lang="en-US" dirty="0" smtClean="0"/>
                        <a:t>  </a:t>
                      </a:r>
                      <a:endParaRPr lang="ru-RU" dirty="0" smtClean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Win32/</a:t>
                      </a:r>
                      <a:r>
                        <a:rPr lang="en-US" sz="2000" b="1" dirty="0" err="1" smtClean="0"/>
                        <a:t>Carberp</a:t>
                      </a:r>
                      <a:endParaRPr 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Universal trojan with </a:t>
                      </a:r>
                      <a:r>
                        <a:rPr lang="en-US" b="1" dirty="0" smtClean="0"/>
                        <a:t>modules </a:t>
                      </a:r>
                      <a:r>
                        <a:rPr lang="en-US" dirty="0" smtClean="0"/>
                        <a:t>for targeted</a:t>
                      </a:r>
                      <a:r>
                        <a:rPr lang="en-US" baseline="0" dirty="0" smtClean="0"/>
                        <a:t> attack on Russian banks; botnet</a:t>
                      </a:r>
                      <a:r>
                        <a:rPr lang="en-US" dirty="0" smtClean="0"/>
                        <a:t> 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</a:t>
                      </a:r>
                      <a:endParaRPr lang="ru-RU" dirty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Win32/</a:t>
                      </a:r>
                      <a:r>
                        <a:rPr lang="en-US" sz="2000" b="1" dirty="0" err="1" smtClean="0"/>
                        <a:t>Hodprot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Downloader;</a:t>
                      </a:r>
                      <a:r>
                        <a:rPr lang="en-US" baseline="0" dirty="0" smtClean="0"/>
                        <a:t> installs other malware modules; strong </a:t>
                      </a:r>
                      <a:r>
                        <a:rPr lang="en-US" b="1" baseline="0" dirty="0" smtClean="0"/>
                        <a:t>encryption</a:t>
                      </a:r>
                      <a:r>
                        <a:rPr lang="en-US" baseline="0" dirty="0" smtClean="0"/>
                        <a:t> of its C&amp;C protocol</a:t>
                      </a:r>
                      <a:endParaRPr lang="ru-RU" dirty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Win32/</a:t>
                      </a:r>
                      <a:r>
                        <a:rPr lang="en-US" sz="2000" b="1" dirty="0" err="1" smtClean="0"/>
                        <a:t>Qhost</a:t>
                      </a:r>
                      <a:endParaRPr 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Malware that modifies the </a:t>
                      </a:r>
                      <a:r>
                        <a:rPr lang="en-US" b="1" dirty="0" smtClean="0"/>
                        <a:t>hosts</a:t>
                      </a:r>
                      <a:r>
                        <a:rPr lang="en-US" dirty="0" smtClean="0"/>
                        <a:t> file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2335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>
          <a:xfrm>
            <a:off x="467544" y="3861048"/>
            <a:ext cx="8001056" cy="143275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Win32/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RDPdoor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88640"/>
            <a:ext cx="1274918" cy="75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2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Stealing </a:t>
            </a:r>
            <a:r>
              <a:rPr lang="en-US" sz="3100" b="1" spc="-100" dirty="0">
                <a:solidFill>
                  <a:schemeClr val="bg1"/>
                </a:solidFill>
                <a:latin typeface="Fedra Sans Alt Pro Medium" pitchFamily="34" charset="0"/>
              </a:rPr>
              <a:t>money using 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MS </a:t>
            </a:r>
            <a:r>
              <a:rPr lang="en-US" sz="3100" b="1" spc="-100" dirty="0">
                <a:solidFill>
                  <a:schemeClr val="bg1"/>
                </a:solidFill>
                <a:latin typeface="Fedra Sans Alt Pro Medium" pitchFamily="34" charset="0"/>
              </a:rPr>
              <a:t>Remote 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Desktop…</a:t>
            </a:r>
          </a:p>
          <a:p>
            <a:pPr>
              <a:lnSpc>
                <a:spcPct val="11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accent6">
                    <a:lumMod val="50000"/>
                  </a:schemeClr>
                </a:solidFill>
                <a:latin typeface="Fedra Sans Alt Pro Medium" pitchFamily="34" charset="0"/>
              </a:rPr>
              <a:t>Win32/</a:t>
            </a:r>
            <a:r>
              <a:rPr lang="en-US" sz="3100" b="1" spc="-100" dirty="0" err="1" smtClean="0">
                <a:solidFill>
                  <a:schemeClr val="accent6">
                    <a:lumMod val="50000"/>
                  </a:schemeClr>
                </a:solidFill>
                <a:latin typeface="Fedra Sans Alt Pro Medium" pitchFamily="34" charset="0"/>
              </a:rPr>
              <a:t>RDPdoor</a:t>
            </a:r>
            <a:r>
              <a:rPr lang="en-US" sz="3100" b="1" spc="-100" dirty="0" smtClean="0">
                <a:solidFill>
                  <a:schemeClr val="accent6">
                    <a:lumMod val="50000"/>
                  </a:schemeClr>
                </a:solidFill>
                <a:latin typeface="Fedra Sans Alt Pro Medium" pitchFamily="34" charset="0"/>
              </a:rPr>
              <a:t> overview</a:t>
            </a:r>
            <a:endParaRPr lang="en-US" sz="3100" b="1" spc="-100" dirty="0">
              <a:solidFill>
                <a:schemeClr val="accent6">
                  <a:lumMod val="50000"/>
                </a:schemeClr>
              </a:solidFill>
              <a:latin typeface="Fedra Sans Alt Pro Medium" pitchFamily="34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395536" y="1628800"/>
            <a:ext cx="8496944" cy="468052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Font typeface="Arial" pitchFamily="34" charset="0"/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Appearance: </a:t>
            </a:r>
            <a:r>
              <a:rPr lang="en-US" sz="2400" dirty="0" smtClean="0"/>
              <a:t>First </a:t>
            </a:r>
            <a:r>
              <a:rPr lang="en-US" sz="2400" dirty="0"/>
              <a:t>samples detected in </a:t>
            </a:r>
            <a:r>
              <a:rPr lang="en-US" sz="2400" b="1" dirty="0"/>
              <a:t>April </a:t>
            </a:r>
            <a:r>
              <a:rPr lang="en-US" sz="2400" b="1" dirty="0" smtClean="0"/>
              <a:t>2010</a:t>
            </a:r>
          </a:p>
          <a:p>
            <a:pPr marL="0" indent="0">
              <a:buClrTx/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Cost: </a:t>
            </a:r>
            <a:r>
              <a:rPr lang="en-US" sz="2400" dirty="0" smtClean="0"/>
              <a:t>~ </a:t>
            </a:r>
            <a:r>
              <a:rPr lang="en-US" sz="2400" b="1" dirty="0" smtClean="0"/>
              <a:t>2.000$</a:t>
            </a:r>
          </a:p>
          <a:p>
            <a:pPr marL="0" indent="0">
              <a:buClrTx/>
              <a:buNone/>
            </a:pPr>
            <a:endParaRPr lang="en-US" sz="2400" b="1" dirty="0"/>
          </a:p>
          <a:p>
            <a:pPr marL="0" indent="0">
              <a:buClrTx/>
              <a:buFont typeface="Arial" pitchFamily="34" charset="0"/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Key feature: </a:t>
            </a:r>
            <a:r>
              <a:rPr lang="en-US" sz="2400" dirty="0" smtClean="0"/>
              <a:t>Abuses components of </a:t>
            </a:r>
            <a:r>
              <a:rPr lang="en-US" sz="2400" dirty="0" err="1" smtClean="0"/>
              <a:t>Thinsoft</a:t>
            </a:r>
            <a:r>
              <a:rPr lang="en-US" sz="2400" dirty="0" smtClean="0"/>
              <a:t> </a:t>
            </a:r>
            <a:r>
              <a:rPr lang="en-US" sz="2400" dirty="0" err="1" smtClean="0"/>
              <a:t>BeTwin</a:t>
            </a:r>
            <a:r>
              <a:rPr lang="en-US" sz="2400" dirty="0" smtClean="0"/>
              <a:t> for RDP</a:t>
            </a:r>
          </a:p>
          <a:p>
            <a:pPr marL="0" indent="0">
              <a:buClrTx/>
              <a:buFont typeface="Arial" pitchFamily="34" charset="0"/>
              <a:buNone/>
            </a:pPr>
            <a:endParaRPr lang="en-US" sz="2400" dirty="0" smtClean="0"/>
          </a:p>
          <a:p>
            <a:pPr>
              <a:buClrTx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Most prevalent banking trojan in Russia</a:t>
            </a:r>
          </a:p>
          <a:p>
            <a:pPr>
              <a:buClrTx/>
            </a:pPr>
            <a:r>
              <a:rPr lang="sk-SK" sz="2400" b="1" dirty="0" err="1" smtClean="0">
                <a:solidFill>
                  <a:schemeClr val="accent6">
                    <a:lumMod val="50000"/>
                  </a:schemeClr>
                </a:solidFill>
              </a:rPr>
              <a:t>Bypassing</a:t>
            </a:r>
            <a:r>
              <a:rPr lang="sk-SK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k-SK" sz="2400" b="1" dirty="0" err="1" smtClean="0">
                <a:solidFill>
                  <a:schemeClr val="accent6">
                    <a:lumMod val="50000"/>
                  </a:schemeClr>
                </a:solidFill>
              </a:rPr>
              <a:t>advanced</a:t>
            </a:r>
            <a:r>
              <a:rPr lang="sk-SK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k-SK" sz="2400" b="1" dirty="0" err="1" smtClean="0">
                <a:solidFill>
                  <a:schemeClr val="accent6">
                    <a:lumMod val="50000"/>
                  </a:schemeClr>
                </a:solidFill>
              </a:rPr>
              <a:t>security</a:t>
            </a:r>
            <a:r>
              <a:rPr lang="sk-SK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k-SK" sz="2400" b="1" dirty="0" err="1" smtClean="0">
                <a:solidFill>
                  <a:schemeClr val="accent6">
                    <a:lumMod val="50000"/>
                  </a:schemeClr>
                </a:solidFill>
              </a:rPr>
              <a:t>mechanisms</a:t>
            </a:r>
            <a:r>
              <a:rPr lang="sk-SK" sz="2400" b="1" dirty="0" smtClean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Smartcards, etc.</a:t>
            </a:r>
            <a:r>
              <a:rPr lang="sk-SK" sz="24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>
              <a:buClrTx/>
            </a:pP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6381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Agenda</a:t>
            </a:r>
            <a:endParaRPr lang="en-US" sz="42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219618" y="1574716"/>
            <a:ext cx="8640960" cy="511256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Tx/>
              <a:buFont typeface="Wingdings" pitchFamily="2" charset="2"/>
              <a:buChar char="ü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 General cybercrime trends in 2010</a:t>
            </a:r>
          </a:p>
          <a:p>
            <a:pPr>
              <a:buClrTx/>
              <a:buFont typeface="Wingdings" pitchFamily="2" charset="2"/>
              <a:buChar char="ü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 Most prevalent threats and incidents  </a:t>
            </a:r>
          </a:p>
          <a:p>
            <a:pPr>
              <a:buClrTx/>
              <a:buFont typeface="Wingdings" pitchFamily="2" charset="2"/>
              <a:buChar char="ü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 Reasons for the incidents’ growth</a:t>
            </a:r>
          </a:p>
          <a:p>
            <a:pPr>
              <a:buClrTx/>
              <a:buFont typeface="Wingdings" pitchFamily="2" charset="2"/>
              <a:buChar char="ü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 Evolution of the cash-out scheme</a:t>
            </a:r>
          </a:p>
          <a:p>
            <a:pPr>
              <a:buClrTx/>
              <a:buFont typeface="Wingdings" pitchFamily="2" charset="2"/>
              <a:buChar char="ü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Legal evasions and loopholes</a:t>
            </a:r>
          </a:p>
          <a:p>
            <a:pPr>
              <a:buClrTx/>
              <a:buFont typeface="Wingdings" pitchFamily="2" charset="2"/>
              <a:buChar char="ü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Successful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criminal prosecutions</a:t>
            </a:r>
          </a:p>
          <a:p>
            <a:pPr>
              <a:buClrTx/>
              <a:buFont typeface="Wingdings" pitchFamily="2" charset="2"/>
              <a:buChar char="ü"/>
            </a:pPr>
            <a:endParaRPr lang="en-US" sz="28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Wingdings" pitchFamily="2" charset="2"/>
              <a:buChar char="ü"/>
            </a:pP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Analysis of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malware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used in the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attacks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Wingdings" pitchFamily="2" charset="2"/>
              <a:buChar char="ü"/>
            </a:pP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Wingdings" pitchFamily="2" charset="2"/>
              <a:buChar char="ü"/>
            </a:pPr>
            <a:endParaRPr lang="en-US" sz="28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Wingdings" pitchFamily="2" charset="2"/>
              <a:buChar char="ü"/>
            </a:pPr>
            <a:endParaRPr lang="en-US" sz="28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Wingdings" pitchFamily="2" charset="2"/>
              <a:buChar char="ü"/>
            </a:pP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7784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 txBox="1">
            <a:spLocks/>
          </p:cNvSpPr>
          <p:nvPr/>
        </p:nvSpPr>
        <p:spPr>
          <a:xfrm>
            <a:off x="107504" y="106884"/>
            <a:ext cx="8856983" cy="945851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 smtClean="0">
                <a:latin typeface="Fedra Sans Alt Pro Medium" pitchFamily="34" charset="0"/>
              </a:rPr>
              <a:t>Win32/</a:t>
            </a:r>
            <a:r>
              <a:rPr lang="en-US" sz="4500" b="1" spc="-100" dirty="0" err="1" smtClean="0">
                <a:latin typeface="Fedra Sans Alt Pro Medium" pitchFamily="34" charset="0"/>
              </a:rPr>
              <a:t>RDPdoor</a:t>
            </a:r>
            <a:r>
              <a:rPr lang="en-US" sz="4500" b="1" spc="-100" dirty="0" smtClean="0">
                <a:latin typeface="Fedra Sans Alt Pro Medium" pitchFamily="34" charset="0"/>
              </a:rPr>
              <a:t> detection statistics by country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400" b="1" i="1" spc="-100" dirty="0" smtClean="0">
                <a:latin typeface="Fedra Sans Alt Pro Medium" pitchFamily="34" charset="0"/>
              </a:rPr>
              <a:t>Cloud data from </a:t>
            </a:r>
            <a:r>
              <a:rPr lang="en-US" sz="3400" b="1" i="1" spc="-100" dirty="0" err="1" smtClean="0">
                <a:latin typeface="Fedra Sans Alt Pro Medium" pitchFamily="34" charset="0"/>
              </a:rPr>
              <a:t>ThreatSense.Net</a:t>
            </a:r>
            <a:endParaRPr lang="en-US" sz="3400" b="1" i="1" spc="-100" dirty="0" smtClean="0">
              <a:latin typeface="Fedra Sans Alt Pro Medium" pitchFamily="34" charset="0"/>
            </a:endParaRPr>
          </a:p>
        </p:txBody>
      </p:sp>
      <p:pic>
        <p:nvPicPr>
          <p:cNvPr id="12" name="Picture 2" descr="http://www.eset.eu/buxus/images/Pictures/icons/logo/threatsense.net.gi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9" b="92982" l="5000" r="95000">
                        <a14:foregroundMark x1="17857" y1="70175" x2="17857" y2="70175"/>
                        <a14:foregroundMark x1="31429" y1="69298" x2="31429" y2="69298"/>
                        <a14:foregroundMark x1="83571" y1="71053" x2="83571" y2="71053"/>
                        <a14:foregroundMark x1="73571" y1="65789" x2="73571" y2="65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852" y="1548081"/>
            <a:ext cx="1552635" cy="108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71800" y="1628800"/>
            <a:ext cx="27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April 2010 – March 2011</a:t>
            </a:r>
            <a:endParaRPr lang="ru-RU" b="1" dirty="0"/>
          </a:p>
        </p:txBody>
      </p:sp>
      <p:graphicFrame>
        <p:nvGraphicFramePr>
          <p:cNvPr id="10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749048"/>
              </p:ext>
            </p:extLst>
          </p:nvPr>
        </p:nvGraphicFramePr>
        <p:xfrm>
          <a:off x="2051720" y="1667880"/>
          <a:ext cx="5274333" cy="5080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3635896" y="3717032"/>
            <a:ext cx="800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%</a:t>
            </a:r>
            <a:endParaRPr lang="ru-RU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943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en-US" sz="31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RDPdoor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installation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07504" y="1860217"/>
            <a:ext cx="1512168" cy="9144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</a:t>
            </a:r>
            <a:r>
              <a:rPr lang="en-US" b="1" dirty="0" smtClean="0">
                <a:solidFill>
                  <a:schemeClr val="tx1"/>
                </a:solidFill>
              </a:rPr>
              <a:t>nfected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computer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732240" y="1860217"/>
            <a:ext cx="2232248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Win32</a:t>
            </a:r>
            <a:r>
              <a:rPr lang="en-US" b="1" dirty="0" smtClean="0">
                <a:solidFill>
                  <a:schemeClr val="tx1"/>
                </a:solidFill>
              </a:rPr>
              <a:t>/</a:t>
            </a:r>
            <a:r>
              <a:rPr lang="en-US" b="1" dirty="0" err="1" smtClean="0">
                <a:solidFill>
                  <a:schemeClr val="tx1"/>
                </a:solidFill>
              </a:rPr>
              <a:t>RDPdoor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C&amp;C</a:t>
            </a:r>
            <a:endParaRPr lang="ru-RU" b="1" dirty="0">
              <a:solidFill>
                <a:schemeClr val="tx1"/>
              </a:solidFill>
            </a:endParaRPr>
          </a:p>
        </p:txBody>
      </p:sp>
      <p:cxnSp>
        <p:nvCxnSpPr>
          <p:cNvPr id="3" name="Прямая соединительная линия 2"/>
          <p:cNvCxnSpPr>
            <a:stCxn id="5" idx="2"/>
          </p:cNvCxnSpPr>
          <p:nvPr/>
        </p:nvCxnSpPr>
        <p:spPr>
          <a:xfrm>
            <a:off x="863588" y="2774617"/>
            <a:ext cx="0" cy="31026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7872965" y="2774616"/>
            <a:ext cx="0" cy="31026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863588" y="3212976"/>
            <a:ext cx="6984776" cy="0"/>
          </a:xfrm>
          <a:prstGeom prst="straightConnector1">
            <a:avLst/>
          </a:prstGeom>
          <a:ln w="15875">
            <a:solidFill>
              <a:schemeClr val="bg1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Блок-схема: узел 14"/>
          <p:cNvSpPr/>
          <p:nvPr/>
        </p:nvSpPr>
        <p:spPr>
          <a:xfrm>
            <a:off x="1259632" y="2984376"/>
            <a:ext cx="457200" cy="457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ru-RU" b="1" dirty="0">
              <a:solidFill>
                <a:schemeClr val="tx1"/>
              </a:solidFill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883810" y="4273056"/>
            <a:ext cx="6973373" cy="0"/>
          </a:xfrm>
          <a:prstGeom prst="straightConnector1">
            <a:avLst/>
          </a:prstGeom>
          <a:ln w="15875">
            <a:solidFill>
              <a:schemeClr val="bg1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863588" y="5229200"/>
            <a:ext cx="6984776" cy="0"/>
          </a:xfrm>
          <a:prstGeom prst="straightConnector1">
            <a:avLst/>
          </a:prstGeom>
          <a:ln w="15875">
            <a:solidFill>
              <a:schemeClr val="bg1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Блок-схема: узел 27"/>
          <p:cNvSpPr/>
          <p:nvPr/>
        </p:nvSpPr>
        <p:spPr>
          <a:xfrm>
            <a:off x="7004490" y="4044456"/>
            <a:ext cx="457200" cy="457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07704" y="2810807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run dropper and send system information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3810" y="3769000"/>
            <a:ext cx="701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authentication on C&amp;C and provide </a:t>
            </a:r>
            <a:r>
              <a:rPr lang="en-US" dirty="0" err="1" smtClean="0">
                <a:solidFill>
                  <a:schemeClr val="bg1"/>
                </a:solidFill>
              </a:rPr>
              <a:t>Thinsoft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BeTwin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f</a:t>
            </a:r>
            <a:r>
              <a:rPr lang="sk-SK" dirty="0" smtClean="0">
                <a:solidFill>
                  <a:schemeClr val="bg1"/>
                </a:solidFill>
              </a:rPr>
              <a:t>or</a:t>
            </a:r>
            <a:r>
              <a:rPr lang="en-US" dirty="0" smtClean="0">
                <a:solidFill>
                  <a:schemeClr val="bg1"/>
                </a:solidFill>
              </a:rPr>
              <a:t> installation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1" name="Блок-схема: узел 30"/>
          <p:cNvSpPr/>
          <p:nvPr/>
        </p:nvSpPr>
        <p:spPr>
          <a:xfrm>
            <a:off x="1269189" y="5000600"/>
            <a:ext cx="457200" cy="457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07704" y="4859868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send status information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566863"/>
            <a:ext cx="64770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" y="1914525"/>
            <a:ext cx="9123363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459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>
            <a:spLocks/>
          </p:cNvSpPr>
          <p:nvPr/>
        </p:nvSpPr>
        <p:spPr>
          <a:xfrm>
            <a:off x="199155" y="124619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Stealing </a:t>
            </a:r>
            <a:r>
              <a:rPr lang="en-US" sz="3100" b="1" spc="-100" dirty="0">
                <a:solidFill>
                  <a:schemeClr val="bg1"/>
                </a:solidFill>
                <a:latin typeface="Fedra Sans Alt Pro Medium" pitchFamily="34" charset="0"/>
              </a:rPr>
              <a:t>authentication 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data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965" y="1772816"/>
            <a:ext cx="431902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solidFill>
                  <a:schemeClr val="bg1"/>
                </a:solidFill>
              </a:rPr>
              <a:t>Install GINA extension DLL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solidFill>
                  <a:schemeClr val="bg1"/>
                </a:solidFill>
              </a:rPr>
              <a:t>Display fake logon screen</a:t>
            </a:r>
            <a:endParaRPr lang="en-US" sz="22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solidFill>
                  <a:schemeClr val="bg1"/>
                </a:solidFill>
              </a:rPr>
              <a:t>Capture </a:t>
            </a:r>
            <a:r>
              <a:rPr lang="en-US" sz="2200" b="1" dirty="0">
                <a:solidFill>
                  <a:schemeClr val="bg1"/>
                </a:solidFill>
              </a:rPr>
              <a:t>u</a:t>
            </a:r>
            <a:r>
              <a:rPr lang="en-US" sz="2200" b="1" dirty="0" smtClean="0">
                <a:solidFill>
                  <a:schemeClr val="bg1"/>
                </a:solidFill>
              </a:rPr>
              <a:t>ser name &amp; password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solidFill>
                  <a:schemeClr val="bg1"/>
                </a:solidFill>
              </a:rPr>
              <a:t>Send to C&amp;C </a:t>
            </a:r>
          </a:p>
        </p:txBody>
      </p:sp>
      <p:pic>
        <p:nvPicPr>
          <p:cNvPr id="6146" name="Picture 2" descr="C:\Users\matrosov.ESET\Desktop\RDP client &amp; Botnet\rdp_pics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44913"/>
            <a:ext cx="39624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9" y="5157192"/>
            <a:ext cx="9156718" cy="84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C:\Users\matrosov.ESET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6" y="4077072"/>
            <a:ext cx="91507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2219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614940"/>
              </p:ext>
            </p:extLst>
          </p:nvPr>
        </p:nvGraphicFramePr>
        <p:xfrm>
          <a:off x="1187624" y="2348880"/>
          <a:ext cx="6624736" cy="3584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4464496"/>
              </a:tblGrid>
              <a:tr h="35446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Bot</a:t>
                      </a:r>
                      <a:r>
                        <a:rPr lang="en-US" b="1" baseline="0" dirty="0" smtClean="0"/>
                        <a:t> Command</a:t>
                      </a:r>
                      <a:endParaRPr lang="ru-RU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ru-RU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43284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“P”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change</a:t>
                      </a:r>
                      <a:r>
                        <a:rPr lang="en-US" b="1" baseline="0" dirty="0" smtClean="0"/>
                        <a:t> password for </a:t>
                      </a:r>
                      <a:r>
                        <a:rPr lang="en-US" b="1" dirty="0" err="1" smtClean="0"/>
                        <a:t>BeTwin</a:t>
                      </a:r>
                      <a:r>
                        <a:rPr lang="en-US" b="1" dirty="0" smtClean="0"/>
                        <a:t> terminal</a:t>
                      </a:r>
                      <a:r>
                        <a:rPr lang="en-US" b="1" baseline="0" dirty="0" smtClean="0"/>
                        <a:t> session</a:t>
                      </a:r>
                      <a:endParaRPr lang="ru-RU" b="1" dirty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“B” 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reinstall </a:t>
                      </a:r>
                      <a:r>
                        <a:rPr lang="en-US" b="1" baseline="0" dirty="0" err="1" smtClean="0"/>
                        <a:t>BeTwinServiceXP</a:t>
                      </a:r>
                      <a:r>
                        <a:rPr lang="en-US" b="1" baseline="0" dirty="0" smtClean="0"/>
                        <a:t> module</a:t>
                      </a:r>
                      <a:endParaRPr lang="ru-RU" b="1" dirty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“S”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administration of </a:t>
                      </a:r>
                      <a:r>
                        <a:rPr lang="en-US" b="1" dirty="0" err="1" smtClean="0"/>
                        <a:t>BeTwin</a:t>
                      </a:r>
                      <a:r>
                        <a:rPr lang="en-US" b="1" dirty="0" smtClean="0"/>
                        <a:t> terminal session</a:t>
                      </a:r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“R”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install </a:t>
                      </a:r>
                      <a:r>
                        <a:rPr lang="en-US" b="1" dirty="0" err="1" smtClean="0"/>
                        <a:t>BeTwinServiceXP</a:t>
                      </a:r>
                      <a:r>
                        <a:rPr lang="en-US" b="1" dirty="0" smtClean="0"/>
                        <a:t> module</a:t>
                      </a:r>
                      <a:endParaRPr lang="ru-RU" b="1" dirty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“T”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BeTwin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backconnection</a:t>
                      </a:r>
                      <a:r>
                        <a:rPr lang="en-US" b="1" baseline="0" dirty="0" smtClean="0"/>
                        <a:t> initialization </a:t>
                      </a:r>
                      <a:endParaRPr lang="ru-RU" b="1" dirty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“U”</a:t>
                      </a:r>
                      <a:endParaRPr lang="ru-RU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update</a:t>
                      </a:r>
                      <a:r>
                        <a:rPr lang="en-US" b="1" baseline="0" dirty="0" smtClean="0"/>
                        <a:t> main modules and configuration</a:t>
                      </a:r>
                      <a:endParaRPr lang="ru-RU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566863"/>
            <a:ext cx="64770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199155" y="124619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nl-NL" sz="3100" b="1" spc="-100" dirty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nl-NL" sz="3100" b="1" spc="-100" dirty="0" err="1">
                <a:solidFill>
                  <a:schemeClr val="bg1"/>
                </a:solidFill>
                <a:latin typeface="Fedra Sans Alt Pro Medium" pitchFamily="34" charset="0"/>
              </a:rPr>
              <a:t>RDPdoor</a:t>
            </a:r>
            <a:r>
              <a:rPr lang="nl-NL" sz="3100" b="1" spc="-100" dirty="0">
                <a:solidFill>
                  <a:schemeClr val="bg1"/>
                </a:solidFill>
                <a:latin typeface="Fedra Sans Alt Pro Medium" pitchFamily="34" charset="0"/>
              </a:rPr>
              <a:t> bot </a:t>
            </a:r>
            <a:r>
              <a:rPr lang="nl-NL" sz="3100" b="1" spc="-100" dirty="0" err="1">
                <a:solidFill>
                  <a:schemeClr val="bg1"/>
                </a:solidFill>
                <a:latin typeface="Fedra Sans Alt Pro Medium" pitchFamily="34" charset="0"/>
              </a:rPr>
              <a:t>commands</a:t>
            </a:r>
            <a:endParaRPr lang="nl-NL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177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en-US" sz="31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RDPdoor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updating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pic>
        <p:nvPicPr>
          <p:cNvPr id="4098" name="Picture 2" descr="H:\Virus_Lab\Analytics Reports\CARO'2011\Agent.SGJ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5897563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/>
          <p:cNvSpPr txBox="1">
            <a:spLocks/>
          </p:cNvSpPr>
          <p:nvPr/>
        </p:nvSpPr>
        <p:spPr>
          <a:xfrm>
            <a:off x="395536" y="1628800"/>
            <a:ext cx="8424936" cy="4824536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None/>
            </a:pPr>
            <a:r>
              <a:rPr lang="en-US" sz="2000" dirty="0"/>
              <a:t>New dropper with a new configuration embedded is received after ‘U’ </a:t>
            </a:r>
            <a:r>
              <a:rPr lang="en-US" sz="2000" dirty="0" smtClean="0"/>
              <a:t>command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42456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>
          <a:xfrm>
            <a:off x="467544" y="3861048"/>
            <a:ext cx="8001056" cy="143275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Win32/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Sheldor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116632"/>
            <a:ext cx="1274919" cy="75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2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en-US" sz="31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Sheldor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overview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395536" y="1628800"/>
            <a:ext cx="8496944" cy="468052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Font typeface="Arial" pitchFamily="34" charset="0"/>
              <a:buNone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Appearance: </a:t>
            </a:r>
            <a:r>
              <a:rPr lang="en-US" sz="2500" dirty="0" smtClean="0"/>
              <a:t>First </a:t>
            </a:r>
            <a:r>
              <a:rPr lang="en-US" sz="2500" dirty="0"/>
              <a:t>samples detected in </a:t>
            </a:r>
            <a:r>
              <a:rPr lang="en-US" sz="2500" b="1" dirty="0" smtClean="0"/>
              <a:t>June 2010</a:t>
            </a:r>
          </a:p>
          <a:p>
            <a:pPr marL="0" indent="0">
              <a:buClrTx/>
              <a:buNone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Cost: </a:t>
            </a:r>
            <a:r>
              <a:rPr lang="en-US" sz="2500" dirty="0" smtClean="0"/>
              <a:t>~ </a:t>
            </a:r>
            <a:r>
              <a:rPr lang="en-US" sz="2500" b="1" dirty="0" smtClean="0"/>
              <a:t>2.500$</a:t>
            </a:r>
          </a:p>
          <a:p>
            <a:pPr marL="0" indent="0">
              <a:buClrTx/>
              <a:buNone/>
            </a:pPr>
            <a:endParaRPr lang="en-US" sz="2500" b="1" dirty="0"/>
          </a:p>
          <a:p>
            <a:pPr marL="0" indent="0">
              <a:buClrTx/>
              <a:buFont typeface="Arial" pitchFamily="34" charset="0"/>
              <a:buNone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Key feature: </a:t>
            </a:r>
            <a:r>
              <a:rPr lang="en-US" sz="2500" dirty="0" smtClean="0"/>
              <a:t>Abuses the </a:t>
            </a:r>
            <a:r>
              <a:rPr lang="en-US" sz="2500" dirty="0" err="1" smtClean="0"/>
              <a:t>TeamViewer</a:t>
            </a:r>
            <a:r>
              <a:rPr lang="en-US" sz="2500" dirty="0" smtClean="0"/>
              <a:t> application for remote access</a:t>
            </a:r>
            <a:endParaRPr lang="sk-SK" sz="2500" dirty="0" smtClean="0"/>
          </a:p>
          <a:p>
            <a:pPr marL="0" indent="0">
              <a:buClrTx/>
              <a:buFont typeface="Arial" pitchFamily="34" charset="0"/>
              <a:buNone/>
            </a:pPr>
            <a:endParaRPr lang="en-US" sz="2500" dirty="0" smtClean="0"/>
          </a:p>
          <a:p>
            <a:pPr marL="0" indent="0">
              <a:buClrTx/>
              <a:buFont typeface="Arial" pitchFamily="34" charset="0"/>
              <a:buNone/>
            </a:pPr>
            <a:endParaRPr lang="en-US" sz="2500" dirty="0" smtClean="0"/>
          </a:p>
          <a:p>
            <a:pPr>
              <a:buClrTx/>
            </a:pPr>
            <a:r>
              <a:rPr lang="sk-SK" sz="2500" b="1" dirty="0" smtClean="0">
                <a:solidFill>
                  <a:schemeClr val="accent6">
                    <a:lumMod val="50000"/>
                  </a:schemeClr>
                </a:solidFill>
              </a:rPr>
              <a:t>Using the </a:t>
            </a:r>
            <a:r>
              <a:rPr lang="en-US" sz="2500" b="1" dirty="0" err="1" smtClean="0">
                <a:solidFill>
                  <a:schemeClr val="accent6">
                    <a:lumMod val="50000"/>
                  </a:schemeClr>
                </a:solidFill>
              </a:rPr>
              <a:t>TeamViewer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cloud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adds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another level of anonymity</a:t>
            </a:r>
            <a:endParaRPr lang="en-US" sz="2500" b="1" dirty="0" smtClean="0">
              <a:solidFill>
                <a:srgbClr val="FF0000"/>
              </a:solidFill>
            </a:endParaRPr>
          </a:p>
          <a:p>
            <a:pPr>
              <a:buClrTx/>
            </a:pPr>
            <a:endParaRPr lang="en-US" sz="25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336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87824" y="1444134"/>
            <a:ext cx="27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April 2010 – March 2011</a:t>
            </a:r>
            <a:endParaRPr lang="ru-RU" b="1" dirty="0"/>
          </a:p>
        </p:txBody>
      </p:sp>
      <p:graphicFrame>
        <p:nvGraphicFramePr>
          <p:cNvPr id="11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7800860"/>
              </p:ext>
            </p:extLst>
          </p:nvPr>
        </p:nvGraphicFramePr>
        <p:xfrm>
          <a:off x="2339752" y="1426225"/>
          <a:ext cx="4968552" cy="5062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6"/>
          <p:cNvSpPr txBox="1">
            <a:spLocks/>
          </p:cNvSpPr>
          <p:nvPr/>
        </p:nvSpPr>
        <p:spPr>
          <a:xfrm>
            <a:off x="259904" y="259284"/>
            <a:ext cx="8856983" cy="945851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 smtClean="0">
                <a:latin typeface="Fedra Sans Alt Pro Medium" pitchFamily="34" charset="0"/>
              </a:rPr>
              <a:t>Win32/</a:t>
            </a:r>
            <a:r>
              <a:rPr lang="en-US" sz="4500" b="1" spc="-100" dirty="0" err="1" smtClean="0">
                <a:latin typeface="Fedra Sans Alt Pro Medium" pitchFamily="34" charset="0"/>
              </a:rPr>
              <a:t>Sheldor</a:t>
            </a:r>
            <a:r>
              <a:rPr lang="en-US" sz="4500" b="1" spc="-100" dirty="0" smtClean="0">
                <a:latin typeface="Fedra Sans Alt Pro Medium" pitchFamily="34" charset="0"/>
              </a:rPr>
              <a:t> detection statistics by country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400" b="1" i="1" spc="-100" dirty="0" smtClean="0">
                <a:latin typeface="Fedra Sans Alt Pro Medium" pitchFamily="34" charset="0"/>
              </a:rPr>
              <a:t>Cloud data from </a:t>
            </a:r>
            <a:r>
              <a:rPr lang="en-US" sz="3400" b="1" i="1" spc="-100" dirty="0" err="1" smtClean="0">
                <a:latin typeface="Fedra Sans Alt Pro Medium" pitchFamily="34" charset="0"/>
              </a:rPr>
              <a:t>ThreatSense.Net</a:t>
            </a:r>
            <a:endParaRPr lang="en-US" sz="3400" b="1" i="1" spc="-100" dirty="0" smtClean="0">
              <a:latin typeface="Fedra Sans Alt Pro Medium" pitchFamily="34" charset="0"/>
            </a:endParaRPr>
          </a:p>
        </p:txBody>
      </p:sp>
      <p:pic>
        <p:nvPicPr>
          <p:cNvPr id="7" name="Picture 2" descr="http://www.eset.eu/buxus/images/Pictures/icons/logo/threatsense.net.gif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5000">
                        <a14:foregroundMark x1="17857" y1="70175" x2="17857" y2="70175"/>
                        <a14:foregroundMark x1="31429" y1="69298" x2="31429" y2="69298"/>
                        <a14:foregroundMark x1="83571" y1="71053" x2="83571" y2="71053"/>
                        <a14:foregroundMark x1="73571" y1="65789" x2="73571" y2="65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852" y="1548081"/>
            <a:ext cx="1552635" cy="108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7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en-US" sz="3100" b="1" spc="-100" dirty="0" err="1">
                <a:solidFill>
                  <a:schemeClr val="bg1"/>
                </a:solidFill>
                <a:latin typeface="Fedra Sans Alt Pro Medium" pitchFamily="34" charset="0"/>
              </a:rPr>
              <a:t>Sheldor</a:t>
            </a:r>
            <a:r>
              <a:rPr lang="en-US" sz="3100" b="1" spc="-100" dirty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and</a:t>
            </a:r>
            <a:r>
              <a:rPr lang="ru-RU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31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TeamViewer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in action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323528" y="3573016"/>
            <a:ext cx="1512168" cy="9144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</a:t>
            </a:r>
            <a:r>
              <a:rPr lang="en-US" b="1" dirty="0" smtClean="0">
                <a:solidFill>
                  <a:schemeClr val="tx1"/>
                </a:solidFill>
              </a:rPr>
              <a:t>nfected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computer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5" name="Облако 44"/>
          <p:cNvSpPr/>
          <p:nvPr/>
        </p:nvSpPr>
        <p:spPr>
          <a:xfrm>
            <a:off x="5259928" y="1681468"/>
            <a:ext cx="2448272" cy="1224136"/>
          </a:xfrm>
          <a:prstGeom prst="cloud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TeamViewer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cloud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6" name="Скругленный прямоугольник 45"/>
          <p:cNvSpPr/>
          <p:nvPr/>
        </p:nvSpPr>
        <p:spPr>
          <a:xfrm>
            <a:off x="5580112" y="5157192"/>
            <a:ext cx="216024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Win32/</a:t>
            </a:r>
            <a:r>
              <a:rPr lang="en-US" b="1" dirty="0" err="1" smtClean="0">
                <a:solidFill>
                  <a:schemeClr val="tx1"/>
                </a:solidFill>
              </a:rPr>
              <a:t>Sheldor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C&amp;C</a:t>
            </a:r>
            <a:endParaRPr lang="ru-RU" b="1" dirty="0">
              <a:solidFill>
                <a:schemeClr val="tx1"/>
              </a:solidFill>
            </a:endParaRPr>
          </a:p>
        </p:txBody>
      </p:sp>
      <p:cxnSp>
        <p:nvCxnSpPr>
          <p:cNvPr id="47" name="Прямая со стрелкой 46"/>
          <p:cNvCxnSpPr/>
          <p:nvPr/>
        </p:nvCxnSpPr>
        <p:spPr>
          <a:xfrm flipV="1">
            <a:off x="1835696" y="2492896"/>
            <a:ext cx="3528392" cy="1226792"/>
          </a:xfrm>
          <a:prstGeom prst="straightConnector1">
            <a:avLst/>
          </a:prstGeom>
          <a:ln w="158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H="1">
            <a:off x="1823160" y="2852936"/>
            <a:ext cx="4189000" cy="1440160"/>
          </a:xfrm>
          <a:prstGeom prst="straightConnector1">
            <a:avLst/>
          </a:prstGeom>
          <a:ln w="158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Соединительная линия уступом 48"/>
          <p:cNvCxnSpPr>
            <a:stCxn id="44" idx="2"/>
            <a:endCxn id="46" idx="1"/>
          </p:cNvCxnSpPr>
          <p:nvPr/>
        </p:nvCxnSpPr>
        <p:spPr>
          <a:xfrm rot="16200000" flipH="1">
            <a:off x="2766374" y="2800654"/>
            <a:ext cx="1126976" cy="4500500"/>
          </a:xfrm>
          <a:prstGeom prst="bentConnector2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539552" y="5661248"/>
            <a:ext cx="475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GET /</a:t>
            </a:r>
            <a:r>
              <a:rPr lang="en-US" b="1" dirty="0" err="1">
                <a:solidFill>
                  <a:schemeClr val="bg1"/>
                </a:solidFill>
              </a:rPr>
              <a:t>getinfo.php?id</a:t>
            </a:r>
            <a:r>
              <a:rPr lang="en-US" b="1" dirty="0">
                <a:solidFill>
                  <a:schemeClr val="bg1"/>
                </a:solidFill>
              </a:rPr>
              <a:t>=</a:t>
            </a:r>
            <a:r>
              <a:rPr lang="en-US" b="1" dirty="0">
                <a:solidFill>
                  <a:srgbClr val="FF0000"/>
                </a:solidFill>
              </a:rPr>
              <a:t>414</a:t>
            </a:r>
            <a:r>
              <a:rPr lang="en-US" b="1" dirty="0">
                <a:solidFill>
                  <a:schemeClr val="bg1"/>
                </a:solidFill>
              </a:rPr>
              <a:t>%20</a:t>
            </a:r>
            <a:r>
              <a:rPr lang="en-US" b="1" dirty="0">
                <a:solidFill>
                  <a:srgbClr val="FF0000"/>
                </a:solidFill>
              </a:rPr>
              <a:t>034</a:t>
            </a:r>
            <a:r>
              <a:rPr lang="en-US" b="1" dirty="0">
                <a:solidFill>
                  <a:schemeClr val="bg1"/>
                </a:solidFill>
              </a:rPr>
              <a:t>%20</a:t>
            </a:r>
            <a:r>
              <a:rPr lang="en-US" b="1" dirty="0">
                <a:solidFill>
                  <a:srgbClr val="FF0000"/>
                </a:solidFill>
              </a:rPr>
              <a:t>883</a:t>
            </a:r>
            <a:r>
              <a:rPr lang="en-US" b="1" dirty="0">
                <a:solidFill>
                  <a:schemeClr val="bg1"/>
                </a:solidFill>
              </a:rPr>
              <a:t>&amp;pwd=</a:t>
            </a:r>
            <a:r>
              <a:rPr lang="en-US" b="1" dirty="0">
                <a:solidFill>
                  <a:srgbClr val="FF0000"/>
                </a:solidFill>
              </a:rPr>
              <a:t>6655</a:t>
            </a:r>
            <a:r>
              <a:rPr lang="en-US" b="1" dirty="0">
                <a:solidFill>
                  <a:schemeClr val="bg1"/>
                </a:solidFill>
              </a:rPr>
              <a:t>&amp;stat=1 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51" name="Прямая со стрелкой 50"/>
          <p:cNvCxnSpPr>
            <a:endCxn id="45" idx="1"/>
          </p:cNvCxnSpPr>
          <p:nvPr/>
        </p:nvCxnSpPr>
        <p:spPr>
          <a:xfrm flipH="1" flipV="1">
            <a:off x="6484064" y="2904301"/>
            <a:ext cx="36240" cy="225289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Блок-схема: узел 51"/>
          <p:cNvSpPr/>
          <p:nvPr/>
        </p:nvSpPr>
        <p:spPr>
          <a:xfrm>
            <a:off x="2342456" y="3248376"/>
            <a:ext cx="457200" cy="45720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3" name="Блок-схема: узел 52"/>
          <p:cNvSpPr/>
          <p:nvPr/>
        </p:nvSpPr>
        <p:spPr>
          <a:xfrm>
            <a:off x="4067944" y="3199832"/>
            <a:ext cx="457200" cy="45720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4" name="Блок-схема: узел 53"/>
          <p:cNvSpPr/>
          <p:nvPr/>
        </p:nvSpPr>
        <p:spPr>
          <a:xfrm>
            <a:off x="4139952" y="537321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5" name="Блок-схема: узел 54"/>
          <p:cNvSpPr/>
          <p:nvPr/>
        </p:nvSpPr>
        <p:spPr>
          <a:xfrm>
            <a:off x="6291704" y="380161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5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8562892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99155" y="1340768"/>
            <a:ext cx="2800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sk-SK" b="1" dirty="0" smtClean="0">
                <a:solidFill>
                  <a:schemeClr val="bg1"/>
                </a:solidFill>
              </a:rPr>
              <a:t>R</a:t>
            </a:r>
            <a:r>
              <a:rPr lang="en-US" b="1" dirty="0" err="1" smtClean="0">
                <a:solidFill>
                  <a:schemeClr val="bg1"/>
                </a:solidFill>
              </a:rPr>
              <a:t>equest</a:t>
            </a:r>
            <a:r>
              <a:rPr lang="en-US" b="1" dirty="0" smtClean="0">
                <a:solidFill>
                  <a:schemeClr val="bg1"/>
                </a:solidFill>
              </a:rPr>
              <a:t> cloud </a:t>
            </a:r>
            <a:r>
              <a:rPr lang="sk-SK" b="1" dirty="0" smtClean="0">
                <a:solidFill>
                  <a:schemeClr val="bg1"/>
                </a:solidFill>
              </a:rPr>
              <a:t>ID</a:t>
            </a:r>
            <a:endParaRPr lang="en-US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b="1" dirty="0" smtClean="0">
                <a:solidFill>
                  <a:schemeClr val="bg1"/>
                </a:solidFill>
              </a:rPr>
              <a:t>Set</a:t>
            </a:r>
            <a:r>
              <a:rPr lang="en-US" b="1" dirty="0" smtClean="0">
                <a:solidFill>
                  <a:schemeClr val="bg1"/>
                </a:solidFill>
              </a:rPr>
              <a:t> cloud </a:t>
            </a:r>
            <a:r>
              <a:rPr lang="sk-SK" b="1" dirty="0" smtClean="0">
                <a:solidFill>
                  <a:schemeClr val="bg1"/>
                </a:solidFill>
              </a:rPr>
              <a:t>ID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b="1" dirty="0" smtClean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end </a:t>
            </a:r>
            <a:r>
              <a:rPr lang="sk-SK" b="1" dirty="0" smtClean="0">
                <a:solidFill>
                  <a:schemeClr val="bg1"/>
                </a:solidFill>
              </a:rPr>
              <a:t>ID</a:t>
            </a:r>
            <a:r>
              <a:rPr lang="en-US" b="1" dirty="0" smtClean="0">
                <a:solidFill>
                  <a:schemeClr val="bg1"/>
                </a:solidFill>
              </a:rPr>
              <a:t> to C&amp;C</a:t>
            </a:r>
          </a:p>
          <a:p>
            <a:pPr marL="342900" indent="-342900">
              <a:buFont typeface="+mj-lt"/>
              <a:buAutoNum type="arabicPeriod"/>
            </a:pPr>
            <a:r>
              <a:rPr lang="sk-SK" b="1" dirty="0" smtClean="0">
                <a:solidFill>
                  <a:schemeClr val="bg1"/>
                </a:solidFill>
              </a:rPr>
              <a:t>M</a:t>
            </a:r>
            <a:r>
              <a:rPr lang="en-US" b="1" dirty="0" err="1" smtClean="0">
                <a:solidFill>
                  <a:schemeClr val="bg1"/>
                </a:solidFill>
              </a:rPr>
              <a:t>alicious</a:t>
            </a:r>
            <a:r>
              <a:rPr lang="en-US" b="1" dirty="0" smtClean="0">
                <a:solidFill>
                  <a:schemeClr val="bg1"/>
                </a:solidFill>
              </a:rPr>
              <a:t> connection  </a:t>
            </a:r>
          </a:p>
        </p:txBody>
      </p:sp>
    </p:spTree>
    <p:extLst>
      <p:ext uri="{BB962C8B-B14F-4D97-AF65-F5344CB8AC3E}">
        <p14:creationId xmlns:p14="http://schemas.microsoft.com/office/powerpoint/2010/main" val="10090668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Under the hood: DLL hooking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29705" y="3630194"/>
            <a:ext cx="18002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TV.dll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(proxy DLL)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834161" y="1883363"/>
            <a:ext cx="2232248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TeamViewer.exe</a:t>
            </a:r>
            <a:endParaRPr lang="ru-RU" b="1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834161" y="4843478"/>
            <a:ext cx="2232248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TS.dll</a:t>
            </a:r>
          </a:p>
          <a:p>
            <a:pPr algn="ctr"/>
            <a:r>
              <a:rPr lang="en-US" b="1" dirty="0" smtClean="0"/>
              <a:t>(original TS.dll)</a:t>
            </a:r>
            <a:endParaRPr lang="ru-RU" b="1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1737817" y="2337216"/>
            <a:ext cx="3096344" cy="1292978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2" idx="2"/>
            <a:endCxn id="9" idx="1"/>
          </p:cNvCxnSpPr>
          <p:nvPr/>
        </p:nvCxnSpPr>
        <p:spPr>
          <a:xfrm>
            <a:off x="1629805" y="4544594"/>
            <a:ext cx="3204356" cy="756084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matrosov.ESET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69" y="1904692"/>
            <a:ext cx="2571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matrosov.ESET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69" y="4922636"/>
            <a:ext cx="2571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861048"/>
            <a:ext cx="3658450" cy="236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28978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Group-IB</a:t>
            </a: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72215" y="1502756"/>
            <a:ext cx="6101036" cy="4950580"/>
          </a:xfrm>
          <a:prstGeom prst="rect">
            <a:avLst/>
          </a:prstGeom>
        </p:spPr>
        <p:txBody>
          <a:bodyPr vert="horz" lIns="0" tIns="0" rIns="0" bIns="0">
            <a:normAutofit fontScale="92500"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First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and only public company in Russia engaged in digital crime investigation and computer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forensics consulting</a:t>
            </a:r>
          </a:p>
          <a:p>
            <a:pPr>
              <a:buClrTx/>
              <a:buFont typeface="Courier New" pitchFamily="49" charset="0"/>
              <a:buChar char="o"/>
            </a:pP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Established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in 2003</a:t>
            </a:r>
          </a:p>
          <a:p>
            <a:pPr marL="0" indent="0">
              <a:buClrTx/>
              <a:buNone/>
            </a:pPr>
            <a:endParaRPr lang="en-US" sz="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Assistance to law enforcement authorities on particularly difficult cases</a:t>
            </a:r>
          </a:p>
          <a:p>
            <a:pPr marL="0" indent="0">
              <a:buClrTx/>
              <a:buNone/>
            </a:pPr>
            <a:endParaRPr lang="en-US" sz="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Partners and researchers in 48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countries</a:t>
            </a:r>
          </a:p>
          <a:p>
            <a:pPr marL="0" indent="0">
              <a:buClrTx/>
              <a:buNone/>
            </a:pPr>
            <a:endParaRPr lang="ru-RU" sz="5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ru-RU" sz="25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Russian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</a:rPr>
              <a:t>HoneyPot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-Net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project</a:t>
            </a: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endParaRPr lang="en-US" sz="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24/7 monitoring and incident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response</a:t>
            </a:r>
            <a:endParaRPr lang="ru-RU" sz="2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10" descr="дщпп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421235"/>
            <a:ext cx="212883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6097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Malicious DLL call graph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5" y="2276872"/>
            <a:ext cx="877117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62068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3" y="-9939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Malicious DLL </a:t>
            </a:r>
            <a:r>
              <a:rPr lang="en-US" sz="31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decompilation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5753100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Прямая со стрелкой 2"/>
          <p:cNvCxnSpPr>
            <a:stCxn id="9" idx="1"/>
          </p:cNvCxnSpPr>
          <p:nvPr/>
        </p:nvCxnSpPr>
        <p:spPr>
          <a:xfrm flipH="1">
            <a:off x="4716018" y="2924944"/>
            <a:ext cx="157530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91321" y="274027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Load original TS.dll </a:t>
            </a:r>
            <a:endParaRPr lang="ru-RU" b="1" dirty="0">
              <a:solidFill>
                <a:schemeClr val="bg1"/>
              </a:solidFill>
            </a:endParaRPr>
          </a:p>
        </p:txBody>
      </p:sp>
      <p:cxnSp>
        <p:nvCxnSpPr>
          <p:cNvPr id="14" name="Прямая со стрелкой 13"/>
          <p:cNvCxnSpPr>
            <a:stCxn id="16" idx="1"/>
          </p:cNvCxnSpPr>
          <p:nvPr/>
        </p:nvCxnSpPr>
        <p:spPr>
          <a:xfrm flipH="1">
            <a:off x="5076057" y="4658652"/>
            <a:ext cx="1215264" cy="1385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91321" y="447398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Hook functions</a:t>
            </a:r>
            <a:endParaRPr lang="ru-RU" b="1" dirty="0">
              <a:solidFill>
                <a:schemeClr val="bg1"/>
              </a:solidFill>
            </a:endParaRPr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5004050" y="2060848"/>
            <a:ext cx="1224134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91321" y="1619508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Functions for calling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b="1" dirty="0" smtClean="0">
                <a:solidFill>
                  <a:schemeClr val="bg1"/>
                </a:solidFill>
              </a:rPr>
              <a:t>rom original TS.dll</a:t>
            </a:r>
            <a:endParaRPr lang="ru-RU" b="1" dirty="0"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13"/>
          <p:cNvCxnSpPr>
            <a:stCxn id="11" idx="1"/>
          </p:cNvCxnSpPr>
          <p:nvPr/>
        </p:nvCxnSpPr>
        <p:spPr>
          <a:xfrm flipH="1">
            <a:off x="2627784" y="5557882"/>
            <a:ext cx="3839507" cy="1385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67291" y="537321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C&amp;C URL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8672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05488"/>
              </p:ext>
            </p:extLst>
          </p:nvPr>
        </p:nvGraphicFramePr>
        <p:xfrm>
          <a:off x="613633" y="2204864"/>
          <a:ext cx="8045255" cy="3584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9415"/>
                <a:gridCol w="5485840"/>
              </a:tblGrid>
              <a:tr h="35446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Bot</a:t>
                      </a:r>
                      <a:r>
                        <a:rPr lang="en-US" b="1" baseline="0" dirty="0" smtClean="0"/>
                        <a:t> Command</a:t>
                      </a:r>
                      <a:endParaRPr lang="ru-RU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ru-RU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43284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download and </a:t>
                      </a:r>
                      <a:r>
                        <a:rPr lang="en-US" dirty="0" err="1" smtClean="0"/>
                        <a:t>ShellExecute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CreateThread</a:t>
                      </a:r>
                      <a:r>
                        <a:rPr lang="en-US" dirty="0" smtClean="0"/>
                        <a:t> additional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module</a:t>
                      </a:r>
                      <a:r>
                        <a:rPr lang="en-US" baseline="0" dirty="0" smtClean="0"/>
                        <a:t> </a:t>
                      </a:r>
                      <a:endParaRPr lang="ru-RU" dirty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monitor_off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send command “stop</a:t>
                      </a:r>
                      <a:r>
                        <a:rPr lang="en-US" baseline="0" dirty="0" smtClean="0"/>
                        <a:t> monitoring” to C&amp;C </a:t>
                      </a:r>
                      <a:endParaRPr lang="ru-RU" dirty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monitor_on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send command “start</a:t>
                      </a:r>
                      <a:r>
                        <a:rPr lang="en-US" baseline="0" dirty="0" smtClean="0"/>
                        <a:t> monitoring” to C&amp;C </a:t>
                      </a:r>
                      <a:endParaRPr lang="ru-RU" dirty="0" smtClean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power_off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ExitWindowsEx</a:t>
                      </a:r>
                      <a:r>
                        <a:rPr lang="en-US" dirty="0" smtClean="0"/>
                        <a:t>(EWX_POWEROFF, SHTDN_REASON_MAJOR_OPERATINGSYSTEM)</a:t>
                      </a:r>
                      <a:endParaRPr lang="ru-RU" dirty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shutdown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ExitWindowsEx</a:t>
                      </a:r>
                      <a:r>
                        <a:rPr lang="en-US" dirty="0" smtClean="0"/>
                        <a:t>(EWX_REBOOT, SHTDN_REASON_MAJOR_OPERATINGSYSTEM)</a:t>
                      </a:r>
                      <a:endParaRPr lang="ru-RU" dirty="0" smtClean="0"/>
                    </a:p>
                  </a:txBody>
                  <a:tcPr/>
                </a:tc>
              </a:tr>
              <a:tr h="43284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killbot</a:t>
                      </a:r>
                      <a:endParaRPr lang="ru-RU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all files, directories and registry keys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6"/>
          <p:cNvSpPr txBox="1">
            <a:spLocks/>
          </p:cNvSpPr>
          <p:nvPr/>
        </p:nvSpPr>
        <p:spPr>
          <a:xfrm>
            <a:off x="199155" y="124619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nl-NL" sz="3100" b="1" spc="-100" dirty="0">
                <a:solidFill>
                  <a:schemeClr val="bg1"/>
                </a:solidFill>
                <a:latin typeface="Fedra Sans Alt Pro Medium" pitchFamily="34" charset="0"/>
              </a:rPr>
              <a:t>Win32</a:t>
            </a:r>
            <a:r>
              <a:rPr lang="nl-NL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/</a:t>
            </a:r>
            <a:r>
              <a:rPr lang="nl-NL" sz="31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Sheldor</a:t>
            </a:r>
            <a:r>
              <a:rPr lang="nl-NL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nl-NL" sz="3100" b="1" spc="-100" dirty="0">
                <a:solidFill>
                  <a:schemeClr val="bg1"/>
                </a:solidFill>
                <a:latin typeface="Fedra Sans Alt Pro Medium" pitchFamily="34" charset="0"/>
              </a:rPr>
              <a:t>bot </a:t>
            </a:r>
            <a:r>
              <a:rPr lang="nl-NL" sz="3100" b="1" spc="-100" dirty="0" err="1">
                <a:solidFill>
                  <a:schemeClr val="bg1"/>
                </a:solidFill>
                <a:latin typeface="Fedra Sans Alt Pro Medium" pitchFamily="34" charset="0"/>
              </a:rPr>
              <a:t>commands</a:t>
            </a:r>
            <a:endParaRPr lang="nl-NL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481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Sheldor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C&amp;C panel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2" y="1700808"/>
            <a:ext cx="8760146" cy="425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3845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3100" b="1" spc="-100" dirty="0">
                <a:solidFill>
                  <a:schemeClr val="bg1"/>
                </a:solidFill>
                <a:latin typeface="Fedra Sans Alt Pro Medium" pitchFamily="34" charset="0"/>
              </a:rPr>
              <a:t>Successful criminal prosecutions</a:t>
            </a: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72215" y="1502756"/>
            <a:ext cx="6776049" cy="20676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None/>
            </a:pPr>
            <a:r>
              <a:rPr lang="en-US" sz="2500" b="1" dirty="0" smtClean="0"/>
              <a:t>Group #</a:t>
            </a:r>
            <a:r>
              <a:rPr lang="en-US" sz="2500" b="1" dirty="0"/>
              <a:t>1</a:t>
            </a:r>
            <a:r>
              <a:rPr lang="en-US" sz="2500" b="1" dirty="0" smtClean="0"/>
              <a:t> </a:t>
            </a:r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stole </a:t>
            </a:r>
            <a:r>
              <a:rPr lang="en-US" sz="2500" b="1" dirty="0" smtClean="0"/>
              <a:t>600 </a:t>
            </a:r>
            <a:r>
              <a:rPr lang="en-US" sz="2500" b="1" dirty="0"/>
              <a:t>000</a:t>
            </a:r>
            <a:r>
              <a:rPr lang="en-US" sz="2500" b="1" dirty="0" smtClean="0"/>
              <a:t>$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in a single transaction</a:t>
            </a:r>
            <a:endParaRPr lang="en-US" sz="2500" b="1" dirty="0"/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case in court</a:t>
            </a:r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used </a:t>
            </a:r>
            <a:r>
              <a:rPr lang="en-US" sz="2500" b="1" dirty="0" smtClean="0"/>
              <a:t>Win32/</a:t>
            </a:r>
            <a:r>
              <a:rPr lang="en-US" sz="2500" b="1" dirty="0" err="1" smtClean="0"/>
              <a:t>Sheldor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3" y="3717032"/>
            <a:ext cx="3313112" cy="2882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835696" y="916582"/>
            <a:ext cx="383951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Russian bank-fraud case</a:t>
            </a:r>
            <a:endParaRPr lang="ru-RU" sz="2500" b="1" dirty="0">
              <a:solidFill>
                <a:schemeClr val="bg1"/>
              </a:solidFill>
            </a:endParaRPr>
          </a:p>
        </p:txBody>
      </p:sp>
      <p:sp>
        <p:nvSpPr>
          <p:cNvPr id="11" name="Объект 4"/>
          <p:cNvSpPr txBox="1">
            <a:spLocks/>
          </p:cNvSpPr>
          <p:nvPr/>
        </p:nvSpPr>
        <p:spPr>
          <a:xfrm>
            <a:off x="4139952" y="4124642"/>
            <a:ext cx="4916186" cy="2067680"/>
          </a:xfrm>
          <a:prstGeom prst="rect">
            <a:avLst/>
          </a:prstGeom>
        </p:spPr>
        <p:txBody>
          <a:bodyPr vert="horz" lIns="0" tIns="0" rIns="0" bIns="0">
            <a:normAutofit fontScale="92500"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None/>
            </a:pPr>
            <a:r>
              <a:rPr lang="en-US" sz="2500" b="1" dirty="0" smtClean="0"/>
              <a:t>Group #2 </a:t>
            </a:r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stole </a:t>
            </a:r>
            <a:r>
              <a:rPr lang="en-US" sz="2500" b="1" dirty="0" smtClean="0"/>
              <a:t>832 </a:t>
            </a:r>
            <a:r>
              <a:rPr lang="en-US" sz="2500" b="1" dirty="0"/>
              <a:t>000</a:t>
            </a:r>
            <a:r>
              <a:rPr lang="en-US" sz="2500" b="1" dirty="0" smtClean="0"/>
              <a:t>$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(over 1 month) </a:t>
            </a:r>
            <a:endParaRPr lang="en-US" sz="2500" b="1" dirty="0"/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case in court</a:t>
            </a:r>
          </a:p>
          <a:p>
            <a:pPr lvl="2">
              <a:buClrTx/>
              <a:buFont typeface="Courier New" pitchFamily="49" charset="0"/>
              <a:buChar char="o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used phishing sites (hosted on </a:t>
            </a:r>
            <a:r>
              <a:rPr lang="en-US" sz="2500" b="1" dirty="0" err="1" smtClean="0">
                <a:solidFill>
                  <a:schemeClr val="accent6">
                    <a:lumMod val="50000"/>
                  </a:schemeClr>
                </a:solidFill>
              </a:rPr>
              <a:t>Gogax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94406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>
          <a:xfrm>
            <a:off x="302302" y="3717032"/>
            <a:ext cx="8640960" cy="165618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Win32/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Carberp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88640"/>
            <a:ext cx="1274918" cy="75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42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en-US" sz="31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Carberp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overview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395536" y="1628800"/>
            <a:ext cx="8496944" cy="468052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Font typeface="Arial" pitchFamily="34" charset="0"/>
              <a:buNone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Appearance: </a:t>
            </a:r>
            <a:r>
              <a:rPr lang="en-US" sz="2500" dirty="0" smtClean="0"/>
              <a:t>First </a:t>
            </a:r>
            <a:r>
              <a:rPr lang="en-US" sz="2500" dirty="0"/>
              <a:t>samples detected in </a:t>
            </a:r>
            <a:r>
              <a:rPr lang="en-US" sz="2500" b="1" dirty="0" smtClean="0"/>
              <a:t>February 2010</a:t>
            </a:r>
          </a:p>
          <a:p>
            <a:pPr marL="0" indent="0">
              <a:buClrTx/>
              <a:buNone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Cost: </a:t>
            </a:r>
            <a:r>
              <a:rPr lang="en-US" sz="2500" dirty="0" smtClean="0"/>
              <a:t>~ </a:t>
            </a:r>
            <a:r>
              <a:rPr lang="en-US" sz="2500" b="1" dirty="0" smtClean="0"/>
              <a:t>9.000$</a:t>
            </a:r>
          </a:p>
          <a:p>
            <a:pPr marL="0" indent="0">
              <a:buClrTx/>
              <a:buNone/>
            </a:pPr>
            <a:endParaRPr lang="en-US" sz="2500" b="1" dirty="0"/>
          </a:p>
          <a:p>
            <a:pPr marL="0" indent="0">
              <a:buClrTx/>
              <a:buFont typeface="Arial" pitchFamily="34" charset="0"/>
              <a:buNone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Key feature: </a:t>
            </a:r>
            <a:r>
              <a:rPr lang="en-US" sz="2500" dirty="0" smtClean="0"/>
              <a:t>Advanced information stealing trojan with plug-ins</a:t>
            </a:r>
            <a:endParaRPr lang="sk-SK" sz="2500" dirty="0" smtClean="0"/>
          </a:p>
          <a:p>
            <a:pPr marL="0" indent="0">
              <a:buClrTx/>
              <a:buFont typeface="Arial" pitchFamily="34" charset="0"/>
              <a:buNone/>
            </a:pPr>
            <a:endParaRPr lang="en-US" sz="2500" dirty="0" smtClean="0"/>
          </a:p>
          <a:p>
            <a:pPr marL="0" indent="0">
              <a:buClrTx/>
              <a:buFont typeface="Arial" pitchFamily="34" charset="0"/>
              <a:buNone/>
            </a:pPr>
            <a:endParaRPr lang="en-US" sz="2500" dirty="0" smtClean="0"/>
          </a:p>
          <a:p>
            <a:pPr>
              <a:buClrTx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Customizable to specific banks</a:t>
            </a:r>
          </a:p>
          <a:p>
            <a:pPr>
              <a:buClrTx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Man-in-the-browser attacks </a:t>
            </a:r>
            <a:r>
              <a:rPr lang="en-US" sz="2500" b="1" dirty="0" smtClean="0"/>
              <a:t>(IE, </a:t>
            </a:r>
            <a:r>
              <a:rPr lang="en-US" sz="2500" b="1" dirty="0" err="1" smtClean="0"/>
              <a:t>FireFox</a:t>
            </a:r>
            <a:r>
              <a:rPr lang="en-US" sz="2500" b="1" dirty="0" smtClean="0"/>
              <a:t>)</a:t>
            </a:r>
          </a:p>
          <a:p>
            <a:pPr>
              <a:buClrTx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Grand Theft: </a:t>
            </a:r>
            <a:r>
              <a:rPr lang="en-US" sz="2500" dirty="0" smtClean="0"/>
              <a:t>Real cases with </a:t>
            </a:r>
            <a:r>
              <a:rPr lang="en-US" sz="2500" b="1" dirty="0" smtClean="0"/>
              <a:t>millions of $$$</a:t>
            </a:r>
            <a:r>
              <a:rPr lang="en-US" sz="2500" dirty="0" smtClean="0"/>
              <a:t> stolen</a:t>
            </a:r>
            <a:endParaRPr lang="en-US" sz="2500" b="1" dirty="0" smtClean="0">
              <a:solidFill>
                <a:srgbClr val="FF0000"/>
              </a:solidFill>
            </a:endParaRPr>
          </a:p>
          <a:p>
            <a:pPr>
              <a:buClrTx/>
            </a:pPr>
            <a:endParaRPr lang="en-US" sz="25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271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87824" y="1444134"/>
            <a:ext cx="27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April 2010 – March 2011</a:t>
            </a:r>
            <a:endParaRPr lang="ru-RU" b="1" dirty="0"/>
          </a:p>
        </p:txBody>
      </p:sp>
      <p:graphicFrame>
        <p:nvGraphicFramePr>
          <p:cNvPr id="10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188559"/>
              </p:ext>
            </p:extLst>
          </p:nvPr>
        </p:nvGraphicFramePr>
        <p:xfrm>
          <a:off x="1871699" y="1352960"/>
          <a:ext cx="5328592" cy="5045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6"/>
          <p:cNvSpPr txBox="1">
            <a:spLocks/>
          </p:cNvSpPr>
          <p:nvPr/>
        </p:nvSpPr>
        <p:spPr>
          <a:xfrm>
            <a:off x="259904" y="259284"/>
            <a:ext cx="8856983" cy="945851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 smtClean="0">
                <a:latin typeface="Fedra Sans Alt Pro Medium" pitchFamily="34" charset="0"/>
              </a:rPr>
              <a:t>Win32/</a:t>
            </a:r>
            <a:r>
              <a:rPr lang="en-US" sz="4500" b="1" spc="-100" dirty="0" err="1" smtClean="0">
                <a:latin typeface="Fedra Sans Alt Pro Medium" pitchFamily="34" charset="0"/>
              </a:rPr>
              <a:t>Carberp</a:t>
            </a:r>
            <a:r>
              <a:rPr lang="en-US" sz="4500" b="1" spc="-100" dirty="0" smtClean="0">
                <a:latin typeface="Fedra Sans Alt Pro Medium" pitchFamily="34" charset="0"/>
              </a:rPr>
              <a:t> detection statistics by country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400" b="1" i="1" spc="-100" dirty="0" smtClean="0">
                <a:latin typeface="Fedra Sans Alt Pro Medium" pitchFamily="34" charset="0"/>
              </a:rPr>
              <a:t>Cloud data from </a:t>
            </a:r>
            <a:r>
              <a:rPr lang="en-US" sz="3400" b="1" i="1" spc="-100" dirty="0" err="1" smtClean="0">
                <a:latin typeface="Fedra Sans Alt Pro Medium" pitchFamily="34" charset="0"/>
              </a:rPr>
              <a:t>ThreatSense.Net</a:t>
            </a:r>
            <a:endParaRPr lang="en-US" sz="3400" b="1" i="1" spc="-100" dirty="0" smtClean="0">
              <a:latin typeface="Fedra Sans Alt Pro Medium" pitchFamily="34" charset="0"/>
            </a:endParaRPr>
          </a:p>
        </p:txBody>
      </p:sp>
      <p:pic>
        <p:nvPicPr>
          <p:cNvPr id="7" name="Picture 2" descr="http://www.eset.eu/buxus/images/Pictures/icons/logo/threatsense.net.gi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9" b="92982" l="5000" r="95000">
                        <a14:foregroundMark x1="17857" y1="70175" x2="17857" y2="70175"/>
                        <a14:foregroundMark x1="31429" y1="69298" x2="31429" y2="69298"/>
                        <a14:foregroundMark x1="83571" y1="71053" x2="83571" y2="71053"/>
                        <a14:foregroundMark x1="73571" y1="65789" x2="73571" y2="65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852" y="1548081"/>
            <a:ext cx="1552635" cy="108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94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 txBox="1">
            <a:spLocks/>
          </p:cNvSpPr>
          <p:nvPr/>
        </p:nvSpPr>
        <p:spPr>
          <a:xfrm>
            <a:off x="107504" y="260649"/>
            <a:ext cx="8856983" cy="720080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>
                <a:latin typeface="Fedra Sans Alt Pro Medium" pitchFamily="34" charset="0"/>
              </a:rPr>
              <a:t>C&amp;C </a:t>
            </a:r>
            <a:r>
              <a:rPr lang="en-US" sz="4500" b="1" spc="-100" dirty="0" smtClean="0">
                <a:latin typeface="Fedra Sans Alt Pro Medium" pitchFamily="34" charset="0"/>
              </a:rPr>
              <a:t>panel: Bots by country</a:t>
            </a:r>
            <a:endParaRPr lang="sk-SK" sz="4500" b="1" spc="-100" dirty="0">
              <a:latin typeface="Fedra Sans Alt Pro Medium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05" y="1700808"/>
            <a:ext cx="4968552" cy="432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6" y="1523722"/>
            <a:ext cx="7308304" cy="452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12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213112"/>
              </p:ext>
            </p:extLst>
          </p:nvPr>
        </p:nvGraphicFramePr>
        <p:xfrm>
          <a:off x="120094" y="2348880"/>
          <a:ext cx="8831801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87824" y="1640374"/>
            <a:ext cx="27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April 2010 – March 2011</a:t>
            </a:r>
            <a:endParaRPr lang="ru-RU" b="1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259904" y="259284"/>
            <a:ext cx="8856983" cy="945851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 smtClean="0">
                <a:latin typeface="Fedra Sans Alt Pro Medium" pitchFamily="34" charset="0"/>
              </a:rPr>
              <a:t>Win32/</a:t>
            </a:r>
            <a:r>
              <a:rPr lang="en-US" sz="4500" b="1" spc="-100" dirty="0" err="1" smtClean="0">
                <a:latin typeface="Fedra Sans Alt Pro Medium" pitchFamily="34" charset="0"/>
              </a:rPr>
              <a:t>Carberp</a:t>
            </a:r>
            <a:r>
              <a:rPr lang="en-US" sz="4500" b="1" spc="-100" dirty="0" smtClean="0">
                <a:latin typeface="Fedra Sans Alt Pro Medium" pitchFamily="34" charset="0"/>
              </a:rPr>
              <a:t> detections over time in Russia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400" b="1" i="1" spc="-100" dirty="0" smtClean="0">
                <a:latin typeface="Fedra Sans Alt Pro Medium" pitchFamily="34" charset="0"/>
              </a:rPr>
              <a:t>Cloud data from </a:t>
            </a:r>
            <a:r>
              <a:rPr lang="en-US" sz="3400" b="1" i="1" spc="-100" dirty="0" err="1" smtClean="0">
                <a:latin typeface="Fedra Sans Alt Pro Medium" pitchFamily="34" charset="0"/>
              </a:rPr>
              <a:t>ThreatSense.Net</a:t>
            </a:r>
            <a:endParaRPr lang="en-US" sz="3400" b="1" i="1" spc="-100" dirty="0" smtClean="0">
              <a:latin typeface="Fedra Sans Alt Pro Medium" pitchFamily="34" charset="0"/>
            </a:endParaRPr>
          </a:p>
        </p:txBody>
      </p:sp>
      <p:pic>
        <p:nvPicPr>
          <p:cNvPr id="10" name="Picture 2" descr="http://www.eset.eu/buxus/images/Pictures/icons/logo/threatsense.net.gif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2982" l="5000" r="95000">
                        <a14:foregroundMark x1="17857" y1="70175" x2="17857" y2="70175"/>
                        <a14:foregroundMark x1="31429" y1="69298" x2="31429" y2="69298"/>
                        <a14:foregroundMark x1="83571" y1="71053" x2="83571" y2="71053"/>
                        <a14:foregroundMark x1="73571" y1="65789" x2="73571" y2="65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852" y="1548081"/>
            <a:ext cx="1552635" cy="108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98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968" y="3068960"/>
            <a:ext cx="247981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Cybercrime in </a:t>
            </a: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2010</a:t>
            </a:r>
          </a:p>
        </p:txBody>
      </p:sp>
      <p:sp>
        <p:nvSpPr>
          <p:cNvPr id="4" name="Объект 4"/>
          <p:cNvSpPr txBox="1">
            <a:spLocks/>
          </p:cNvSpPr>
          <p:nvPr/>
        </p:nvSpPr>
        <p:spPr>
          <a:xfrm>
            <a:off x="199155" y="1556792"/>
            <a:ext cx="6965133" cy="4320480"/>
          </a:xfrm>
          <a:prstGeom prst="rect">
            <a:avLst/>
          </a:prstGeom>
        </p:spPr>
        <p:txBody>
          <a:bodyPr vert="horz" lIns="0" tIns="0" rIns="0" bIns="0">
            <a:normAutofit lnSpcReduction="10000"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None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Global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computer crime market turnover at </a:t>
            </a:r>
            <a:endParaRPr lang="en-US" sz="2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3000" b="1" dirty="0" smtClean="0"/>
              <a:t>7 billion dollars </a:t>
            </a:r>
            <a:endParaRPr lang="en-US" sz="3000" b="1" dirty="0"/>
          </a:p>
          <a:p>
            <a:pPr marL="0" indent="0">
              <a:buClrTx/>
              <a:buNone/>
            </a:pP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Share of cybercriminals living in Russia estimated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at </a:t>
            </a:r>
            <a:r>
              <a:rPr lang="en-US" sz="3000" b="1" dirty="0"/>
              <a:t>1.3 billion dollars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~19% of global crime</a:t>
            </a:r>
          </a:p>
          <a:p>
            <a:pPr marL="0" indent="0">
              <a:buClrTx/>
              <a:buNone/>
            </a:pPr>
            <a:endParaRPr lang="en-US" sz="2000" dirty="0" smtClean="0"/>
          </a:p>
          <a:p>
            <a:pPr marL="0" indent="0">
              <a:buClrTx/>
              <a:buNone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Cybercriminals from Russian speaking countries: </a:t>
            </a:r>
            <a:r>
              <a:rPr lang="en-US" sz="3000" b="1" dirty="0" smtClean="0"/>
              <a:t>2.5 </a:t>
            </a:r>
            <a:r>
              <a:rPr lang="en-US" sz="3000" b="1" dirty="0"/>
              <a:t>billion </a:t>
            </a:r>
            <a:r>
              <a:rPr lang="en-US" sz="3000" b="1" dirty="0" smtClean="0"/>
              <a:t>dollars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~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36% of global crime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4416" y="6021288"/>
            <a:ext cx="7013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*research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eport "The Russian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cybercrime market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 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in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2010: 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status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and t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rends”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</a:rPr>
              <a:t>http://www.group-ib.ru/wp-content/uploads/2011/04/Group-IB_Report_Russian-cybercrime-market_2010_eng.pdf</a:t>
            </a:r>
          </a:p>
        </p:txBody>
      </p:sp>
    </p:spTree>
    <p:extLst>
      <p:ext uri="{BB962C8B-B14F-4D97-AF65-F5344CB8AC3E}">
        <p14:creationId xmlns:p14="http://schemas.microsoft.com/office/powerpoint/2010/main" val="29619806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636810"/>
              </p:ext>
            </p:extLst>
          </p:nvPr>
        </p:nvGraphicFramePr>
        <p:xfrm>
          <a:off x="467544" y="1916832"/>
          <a:ext cx="8064896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857"/>
                <a:gridCol w="5435039"/>
              </a:tblGrid>
              <a:tr h="529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 smtClean="0"/>
                        <a:t>Bot</a:t>
                      </a:r>
                      <a:r>
                        <a:rPr lang="en-US" b="1" baseline="0" dirty="0" smtClean="0"/>
                        <a:t> Command</a:t>
                      </a:r>
                      <a:endParaRPr lang="ru-RU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ru-RU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74007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/>
                        <a:t>Download  new version of </a:t>
                      </a:r>
                      <a:r>
                        <a:rPr lang="en-US" dirty="0" err="1" smtClean="0"/>
                        <a:t>Carberp</a:t>
                      </a:r>
                      <a:endParaRPr lang="ru-RU" dirty="0"/>
                    </a:p>
                  </a:txBody>
                  <a:tcPr/>
                </a:tc>
              </a:tr>
              <a:tr h="626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 err="1" smtClean="0"/>
                        <a:t>dexec</a:t>
                      </a:r>
                      <a:r>
                        <a:rPr lang="en-US" b="1" dirty="0" smtClean="0"/>
                        <a:t>/download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/>
                        <a:t>Download</a:t>
                      </a:r>
                      <a:r>
                        <a:rPr lang="en-US" baseline="0" dirty="0" smtClean="0"/>
                        <a:t> and execute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PE-</a:t>
                      </a:r>
                      <a:r>
                        <a:rPr lang="en-US" dirty="0" smtClean="0"/>
                        <a:t>file</a:t>
                      </a:r>
                      <a:endParaRPr lang="ru-RU" dirty="0"/>
                    </a:p>
                  </a:txBody>
                  <a:tcPr/>
                </a:tc>
              </a:tr>
              <a:tr h="74007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kill_bot</a:t>
                      </a:r>
                      <a:r>
                        <a:rPr lang="en-US" b="1" dirty="0" smtClean="0"/>
                        <a:t>/</a:t>
                      </a:r>
                      <a:r>
                        <a:rPr lang="en-US" b="1" dirty="0" err="1" smtClean="0"/>
                        <a:t>killuser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dirty="0" smtClean="0"/>
                        <a:t>Delete trojan from the system 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b="1" dirty="0" smtClean="0"/>
                        <a:t>Delete user's Windows account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sz="1600" dirty="0" smtClean="0"/>
                        <a:t>(</a:t>
                      </a:r>
                      <a:r>
                        <a:rPr lang="en-US" sz="1600" b="0" dirty="0" smtClean="0"/>
                        <a:t>latest version)</a:t>
                      </a:r>
                    </a:p>
                  </a:txBody>
                  <a:tcPr/>
                </a:tc>
              </a:tr>
              <a:tr h="10572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 err="1" smtClean="0"/>
                        <a:t>startsb</a:t>
                      </a:r>
                      <a:r>
                        <a:rPr lang="en-US" b="1" dirty="0" smtClean="0"/>
                        <a:t>/</a:t>
                      </a:r>
                      <a:r>
                        <a:rPr lang="en-US" b="1" dirty="0" err="1" smtClean="0"/>
                        <a:t>loaddll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/>
                        <a:t>Download DLL and load into </a:t>
                      </a:r>
                      <a:r>
                        <a:rPr lang="en-US" dirty="0" err="1" smtClean="0"/>
                        <a:t>trojan's</a:t>
                      </a:r>
                      <a:r>
                        <a:rPr lang="en-US" dirty="0" smtClean="0"/>
                        <a:t> memory address space</a:t>
                      </a:r>
                      <a:endParaRPr lang="ru-RU" dirty="0"/>
                    </a:p>
                  </a:txBody>
                  <a:tcPr/>
                </a:tc>
              </a:tr>
              <a:tr h="626741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grabber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/>
                        <a:t>Grab HTML form data</a:t>
                      </a:r>
                      <a:r>
                        <a:rPr lang="en-US" baseline="0" dirty="0" smtClean="0"/>
                        <a:t> and send to C&amp;C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6"/>
          <p:cNvSpPr txBox="1">
            <a:spLocks/>
          </p:cNvSpPr>
          <p:nvPr/>
        </p:nvSpPr>
        <p:spPr>
          <a:xfrm>
            <a:off x="199155" y="124619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nl-NL" sz="3100" b="1" spc="-100" dirty="0">
                <a:solidFill>
                  <a:schemeClr val="bg1"/>
                </a:solidFill>
                <a:latin typeface="Fedra Sans Alt Pro Medium" pitchFamily="34" charset="0"/>
              </a:rPr>
              <a:t>Win32</a:t>
            </a:r>
            <a:r>
              <a:rPr lang="nl-NL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/</a:t>
            </a:r>
            <a:r>
              <a:rPr lang="nl-NL" sz="31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Carberp</a:t>
            </a:r>
            <a:r>
              <a:rPr lang="nl-NL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nl-NL" sz="3100" b="1" spc="-100" dirty="0">
                <a:solidFill>
                  <a:schemeClr val="bg1"/>
                </a:solidFill>
                <a:latin typeface="Fedra Sans Alt Pro Medium" pitchFamily="34" charset="0"/>
              </a:rPr>
              <a:t>bot </a:t>
            </a:r>
            <a:r>
              <a:rPr lang="nl-NL" sz="3100" b="1" spc="-100" dirty="0" err="1">
                <a:solidFill>
                  <a:schemeClr val="bg1"/>
                </a:solidFill>
                <a:latin typeface="Fedra Sans Alt Pro Medium" pitchFamily="34" charset="0"/>
              </a:rPr>
              <a:t>commands</a:t>
            </a:r>
            <a:endParaRPr lang="nl-NL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55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3" y="-10959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en-US" sz="31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Carberp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self-protection</a:t>
            </a:r>
            <a:endParaRPr lang="sk-SK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591741"/>
              </p:ext>
            </p:extLst>
          </p:nvPr>
        </p:nvGraphicFramePr>
        <p:xfrm>
          <a:off x="72232" y="817535"/>
          <a:ext cx="8948633" cy="5989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1"/>
                <a:gridCol w="2880320"/>
                <a:gridCol w="2827952"/>
              </a:tblGrid>
              <a:tr h="533347">
                <a:tc>
                  <a:txBody>
                    <a:bodyPr/>
                    <a:lstStyle/>
                    <a:p>
                      <a:r>
                        <a:rPr lang="en-US" sz="2500" b="1" dirty="0" smtClean="0"/>
                        <a:t>Self-protect</a:t>
                      </a:r>
                      <a:r>
                        <a:rPr lang="en-US" sz="2500" b="1" baseline="0" dirty="0" smtClean="0"/>
                        <a:t> method</a:t>
                      </a:r>
                      <a:endParaRPr lang="ru-RU" sz="25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Win32/</a:t>
                      </a:r>
                      <a:r>
                        <a:rPr lang="en-US" sz="2500" dirty="0" err="1" smtClean="0"/>
                        <a:t>Carberp.W</a:t>
                      </a:r>
                      <a:r>
                        <a:rPr lang="en-US" sz="2500" dirty="0" smtClean="0"/>
                        <a:t> </a:t>
                      </a:r>
                      <a:endParaRPr lang="ru-RU" sz="25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Win32/</a:t>
                      </a:r>
                      <a:r>
                        <a:rPr lang="en-US" sz="2500" dirty="0" err="1" smtClean="0"/>
                        <a:t>Carberp.X</a:t>
                      </a:r>
                      <a:r>
                        <a:rPr lang="en-US" dirty="0" smtClean="0"/>
                        <a:t> 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88578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Bypassing AV</a:t>
                      </a:r>
                      <a:r>
                        <a:rPr lang="en-US" b="1" baseline="0" dirty="0" smtClean="0"/>
                        <a:t>-emulators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many calls of  GUI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WinAPI</a:t>
                      </a:r>
                      <a:r>
                        <a:rPr lang="en-US" baseline="0" dirty="0" smtClean="0"/>
                        <a:t> functions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many calls of  GUI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WinAPI</a:t>
                      </a:r>
                      <a:r>
                        <a:rPr lang="en-US" baseline="0" dirty="0" smtClean="0"/>
                        <a:t> functions</a:t>
                      </a:r>
                      <a:endParaRPr lang="ru-RU" dirty="0" smtClean="0"/>
                    </a:p>
                    <a:p>
                      <a:endParaRPr lang="ru-RU" dirty="0"/>
                    </a:p>
                  </a:txBody>
                  <a:tcPr/>
                </a:tc>
              </a:tr>
              <a:tr h="53334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Code injection method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ZwResumeThread</a:t>
                      </a:r>
                      <a:r>
                        <a:rPr lang="en-US" dirty="0" smtClean="0"/>
                        <a:t>()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ZwQueueApcThread</a:t>
                      </a:r>
                      <a:r>
                        <a:rPr lang="en-US" dirty="0" smtClean="0"/>
                        <a:t>()</a:t>
                      </a:r>
                      <a:endParaRPr lang="ru-RU" dirty="0"/>
                    </a:p>
                  </a:txBody>
                  <a:tcPr/>
                </a:tc>
              </a:tr>
              <a:tr h="620052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Command</a:t>
                      </a:r>
                      <a:r>
                        <a:rPr lang="en-US" b="1" baseline="0" dirty="0" smtClean="0"/>
                        <a:t> and s</a:t>
                      </a:r>
                      <a:r>
                        <a:rPr lang="en-US" b="1" dirty="0" smtClean="0"/>
                        <a:t>tring encryption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solidFill>
                            <a:schemeClr val="bg1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</a:t>
                      </a:r>
                      <a:endParaRPr lang="ru-RU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 encryption algorithm</a:t>
                      </a:r>
                      <a:endParaRPr lang="ru-RU" dirty="0"/>
                    </a:p>
                  </a:txBody>
                  <a:tcPr/>
                </a:tc>
              </a:tr>
              <a:tr h="88578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Bot</a:t>
                      </a:r>
                      <a:r>
                        <a:rPr lang="en-US" b="1" baseline="0" dirty="0" smtClean="0"/>
                        <a:t> authentication on C&amp;C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solidFill>
                            <a:schemeClr val="bg1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</a:t>
                      </a:r>
                      <a:endParaRPr lang="ru-RU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file with authentication data stored on infected PC </a:t>
                      </a:r>
                    </a:p>
                  </a:txBody>
                  <a:tcPr/>
                </a:tc>
              </a:tr>
              <a:tr h="620052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API</a:t>
                      </a:r>
                      <a:r>
                        <a:rPr lang="en-US" b="1" baseline="0" dirty="0" smtClean="0"/>
                        <a:t> function</a:t>
                      </a:r>
                      <a:r>
                        <a:rPr lang="en-US" b="1" dirty="0" smtClean="0"/>
                        <a:t> encryption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 encryption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custom encryption algorithm</a:t>
                      </a:r>
                      <a:endParaRPr lang="ru-RU" dirty="0" smtClean="0"/>
                    </a:p>
                  </a:txBody>
                  <a:tcPr/>
                </a:tc>
              </a:tr>
              <a:tr h="620052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Detection</a:t>
                      </a:r>
                      <a:r>
                        <a:rPr lang="en-US" b="1" baseline="0" dirty="0" smtClean="0"/>
                        <a:t> of AV hooks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comparison of the first original bytes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comparison of the first original bytes</a:t>
                      </a:r>
                      <a:endParaRPr lang="ru-RU" dirty="0" smtClean="0"/>
                    </a:p>
                  </a:txBody>
                  <a:tcPr/>
                </a:tc>
              </a:tr>
              <a:tr h="620052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Bypassing static AV signatures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adds</a:t>
                      </a:r>
                      <a:r>
                        <a:rPr lang="en-US" baseline="0" dirty="0" smtClean="0"/>
                        <a:t> random junk bytes to dropped files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adds</a:t>
                      </a:r>
                      <a:r>
                        <a:rPr lang="en-US" baseline="0" dirty="0" smtClean="0"/>
                        <a:t> random junk bytes to dropped files</a:t>
                      </a:r>
                      <a:endParaRPr lang="ru-RU" dirty="0" smtClean="0"/>
                    </a:p>
                  </a:txBody>
                  <a:tcPr/>
                </a:tc>
              </a:tr>
              <a:tr h="53334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Hiding in the system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hook system</a:t>
                      </a:r>
                      <a:r>
                        <a:rPr lang="en-US" baseline="0" dirty="0" smtClean="0"/>
                        <a:t> functions </a:t>
                      </a:r>
                      <a:r>
                        <a:rPr lang="en-US" dirty="0" smtClean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hook system</a:t>
                      </a:r>
                      <a:r>
                        <a:rPr lang="en-US" baseline="0" dirty="0" smtClean="0"/>
                        <a:t> functions </a:t>
                      </a:r>
                      <a:r>
                        <a:rPr lang="en-US" dirty="0" smtClean="0"/>
                        <a:t> </a:t>
                      </a:r>
                      <a:endParaRPr lang="ru-RU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962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/>
          <p:cNvSpPr/>
          <p:nvPr/>
        </p:nvSpPr>
        <p:spPr>
          <a:xfrm>
            <a:off x="5940152" y="2060848"/>
            <a:ext cx="3024336" cy="453650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Distribution </a:t>
            </a:r>
            <a:r>
              <a:rPr lang="en-US" b="1" dirty="0" smtClean="0">
                <a:solidFill>
                  <a:schemeClr val="tx1"/>
                </a:solidFill>
              </a:rPr>
              <a:t>via partners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07504" y="2060848"/>
            <a:ext cx="5400600" cy="453650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Direct distribution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199154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spc="-100" dirty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en-US" sz="32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Carberp</a:t>
            </a:r>
            <a:r>
              <a:rPr lang="en-US" sz="3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distribution </a:t>
            </a:r>
            <a:r>
              <a:rPr lang="en-US" sz="3200" b="1" spc="-100" dirty="0">
                <a:solidFill>
                  <a:schemeClr val="bg1"/>
                </a:solidFill>
                <a:latin typeface="Fedra Sans Alt Pro Medium" pitchFamily="34" charset="0"/>
              </a:rPr>
              <a:t>c</a:t>
            </a:r>
            <a:r>
              <a:rPr lang="en-US" sz="3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hannels</a:t>
            </a:r>
            <a:endParaRPr lang="sk-SK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843808" y="4962680"/>
            <a:ext cx="2304256" cy="1377980"/>
          </a:xfrm>
          <a:prstGeom prst="round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exploit pack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ru-RU" dirty="0"/>
          </a:p>
        </p:txBody>
      </p:sp>
      <p:pic>
        <p:nvPicPr>
          <p:cNvPr id="1026" name="Picture 2" descr="C:\Users\matrosov.ESET\Desktop\GIB\carber\luckystraki.org\public_html\ony8888\i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290" y="5476564"/>
            <a:ext cx="1693739" cy="5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ый прямоугольник 6"/>
          <p:cNvSpPr/>
          <p:nvPr/>
        </p:nvSpPr>
        <p:spPr>
          <a:xfrm>
            <a:off x="2843808" y="3092829"/>
            <a:ext cx="2304256" cy="853244"/>
          </a:xfrm>
          <a:prstGeom prst="round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affiliate ID</a:t>
            </a:r>
          </a:p>
        </p:txBody>
      </p:sp>
      <p:sp>
        <p:nvSpPr>
          <p:cNvPr id="5" name="Овал 4"/>
          <p:cNvSpPr/>
          <p:nvPr/>
        </p:nvSpPr>
        <p:spPr>
          <a:xfrm>
            <a:off x="183982" y="2943387"/>
            <a:ext cx="1636906" cy="1152128"/>
          </a:xfrm>
          <a:prstGeom prst="ellipse">
            <a:avLst/>
          </a:prstGeom>
          <a:solidFill>
            <a:schemeClr val="tx2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control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panel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448897" y="3092829"/>
            <a:ext cx="2304256" cy="853244"/>
          </a:xfrm>
          <a:prstGeom prst="round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“</a:t>
            </a:r>
            <a:r>
              <a:rPr lang="en-US" b="1" dirty="0" err="1" smtClean="0">
                <a:solidFill>
                  <a:schemeClr val="bg1"/>
                </a:solidFill>
              </a:rPr>
              <a:t>partnerka</a:t>
            </a:r>
            <a:r>
              <a:rPr lang="en-US" b="1" dirty="0" smtClean="0">
                <a:solidFill>
                  <a:schemeClr val="bg1"/>
                </a:solidFill>
              </a:rPr>
              <a:t>”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(affiliate program)</a:t>
            </a:r>
            <a:endParaRPr lang="ru-RU" sz="1600" b="1" dirty="0">
              <a:solidFill>
                <a:schemeClr val="bg1"/>
              </a:solidFill>
            </a:endParaRPr>
          </a:p>
        </p:txBody>
      </p:sp>
      <p:cxnSp>
        <p:nvCxnSpPr>
          <p:cNvPr id="3" name="Прямая со стрелкой 2"/>
          <p:cNvCxnSpPr>
            <a:stCxn id="5" idx="6"/>
            <a:endCxn id="7" idx="1"/>
          </p:cNvCxnSpPr>
          <p:nvPr/>
        </p:nvCxnSpPr>
        <p:spPr>
          <a:xfrm>
            <a:off x="1820888" y="3519451"/>
            <a:ext cx="1022920" cy="0"/>
          </a:xfrm>
          <a:prstGeom prst="straightConnector1">
            <a:avLst/>
          </a:prstGeom>
          <a:ln w="254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2"/>
            <a:endCxn id="4" idx="0"/>
          </p:cNvCxnSpPr>
          <p:nvPr/>
        </p:nvCxnSpPr>
        <p:spPr>
          <a:xfrm>
            <a:off x="3995936" y="3946073"/>
            <a:ext cx="0" cy="1016607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3"/>
            <a:endCxn id="8" idx="1"/>
          </p:cNvCxnSpPr>
          <p:nvPr/>
        </p:nvCxnSpPr>
        <p:spPr>
          <a:xfrm>
            <a:off x="5148064" y="3519451"/>
            <a:ext cx="1300833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6454101" y="4901524"/>
            <a:ext cx="2304256" cy="1439136"/>
          </a:xfrm>
          <a:prstGeom prst="round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bg1"/>
                </a:solidFill>
              </a:rPr>
              <a:t>BlackHat</a:t>
            </a:r>
            <a:r>
              <a:rPr lang="en-US" b="1" dirty="0" smtClean="0">
                <a:solidFill>
                  <a:schemeClr val="bg1"/>
                </a:solidFill>
              </a:rPr>
              <a:t> SEO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Infected Blogs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bg1"/>
                </a:solidFill>
              </a:rPr>
              <a:t>etc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cxnSp>
        <p:nvCxnSpPr>
          <p:cNvPr id="22" name="Прямая со стрелкой 21"/>
          <p:cNvCxnSpPr>
            <a:stCxn id="8" idx="2"/>
            <a:endCxn id="21" idx="0"/>
          </p:cNvCxnSpPr>
          <p:nvPr/>
        </p:nvCxnSpPr>
        <p:spPr>
          <a:xfrm>
            <a:off x="7601025" y="3946073"/>
            <a:ext cx="5204" cy="955451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675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4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en-US" sz="3200" b="1" spc="-100" dirty="0" err="1">
                <a:solidFill>
                  <a:schemeClr val="bg1"/>
                </a:solidFill>
                <a:latin typeface="Fedra Sans Alt Pro Medium" pitchFamily="34" charset="0"/>
              </a:rPr>
              <a:t>C</a:t>
            </a:r>
            <a:r>
              <a:rPr lang="en-US" sz="32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arberp</a:t>
            </a:r>
            <a:r>
              <a:rPr lang="en-US" sz="3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3200" b="1" spc="-100" dirty="0">
                <a:solidFill>
                  <a:schemeClr val="bg1"/>
                </a:solidFill>
                <a:latin typeface="Fedra Sans Alt Pro Medium" pitchFamily="34" charset="0"/>
              </a:rPr>
              <a:t>b</a:t>
            </a:r>
            <a:r>
              <a:rPr lang="en-US" sz="3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otnet </a:t>
            </a:r>
            <a:r>
              <a:rPr lang="en-US" sz="3200" b="1" spc="-100" dirty="0">
                <a:solidFill>
                  <a:schemeClr val="bg1"/>
                </a:solidFill>
                <a:latin typeface="Fedra Sans Alt Pro Medium" pitchFamily="34" charset="0"/>
              </a:rPr>
              <a:t>c</a:t>
            </a:r>
            <a:r>
              <a:rPr lang="en-US" sz="3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ontrol </a:t>
            </a:r>
            <a:r>
              <a:rPr lang="en-US" sz="3200" b="1" spc="-100" dirty="0">
                <a:solidFill>
                  <a:schemeClr val="bg1"/>
                </a:solidFill>
                <a:latin typeface="Fedra Sans Alt Pro Medium" pitchFamily="34" charset="0"/>
              </a:rPr>
              <a:t>p</a:t>
            </a:r>
            <a:r>
              <a:rPr lang="en-US" sz="3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anel</a:t>
            </a:r>
            <a:endParaRPr lang="sk-SK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3" y="1844824"/>
            <a:ext cx="8994944" cy="390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79712" y="3817787"/>
            <a:ext cx="504056" cy="20791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151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4" y="4725144"/>
            <a:ext cx="8820472" cy="186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5" y="1628800"/>
            <a:ext cx="8948192" cy="291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199154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en-US" sz="32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Carberp</a:t>
            </a:r>
            <a:r>
              <a:rPr lang="en-US" sz="3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control panel – </a:t>
            </a:r>
            <a:r>
              <a:rPr lang="en-US" sz="3200" b="1" spc="-100" smtClean="0">
                <a:solidFill>
                  <a:schemeClr val="bg1"/>
                </a:solidFill>
                <a:latin typeface="Fedra Sans Alt Pro Medium" pitchFamily="34" charset="0"/>
              </a:rPr>
              <a:t>Bank settings</a:t>
            </a:r>
            <a:endParaRPr lang="sk-SK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774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12" descr="ESET-znak-nega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6453336"/>
            <a:ext cx="680695" cy="276531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107504" y="260648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Cab-files with stolen data</a:t>
            </a:r>
            <a:endParaRPr lang="sk-SK" sz="45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73283"/>
            <a:ext cx="504056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6672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>
          <a:xfrm>
            <a:off x="107504" y="260648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Stolen data: BS-Client IB system</a:t>
            </a:r>
            <a:endParaRPr lang="sk-SK" sz="45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88" y="1757742"/>
            <a:ext cx="5584000" cy="412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20566"/>
            <a:ext cx="22574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13811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1349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091" y="1633860"/>
            <a:ext cx="716820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42" y="1484784"/>
            <a:ext cx="1479230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107504" y="260648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Stolen data: </a:t>
            </a:r>
            <a:r>
              <a:rPr lang="en-US" sz="4800" b="1" dirty="0" err="1" smtClean="0">
                <a:solidFill>
                  <a:schemeClr val="bg1"/>
                </a:solidFill>
                <a:latin typeface="Fedra Sans Alt Pro Medium" pitchFamily="34" charset="0"/>
              </a:rPr>
              <a:t>CyberPlat</a:t>
            </a:r>
            <a:r>
              <a:rPr lang="en-US" sz="45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payment system</a:t>
            </a:r>
            <a:endParaRPr lang="sk-SK" sz="45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7367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906" y="1988840"/>
            <a:ext cx="6351181" cy="376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1800201" cy="111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107504" y="260648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Stolen data: </a:t>
            </a:r>
            <a:r>
              <a:rPr lang="en-US" sz="4800" b="1" dirty="0" err="1" smtClean="0">
                <a:solidFill>
                  <a:schemeClr val="bg1"/>
                </a:solidFill>
                <a:latin typeface="Fedra Sans Alt Pro Medium" pitchFamily="34" charset="0"/>
              </a:rPr>
              <a:t>iBank</a:t>
            </a:r>
            <a:r>
              <a:rPr lang="en-US" sz="4800" b="1" dirty="0" smtClean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45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IB system</a:t>
            </a:r>
            <a:endParaRPr lang="sk-SK" sz="45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471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16" y="1484784"/>
            <a:ext cx="1800201" cy="111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57" y="1556792"/>
            <a:ext cx="6275929" cy="4679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107504" y="260648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Stolen data: </a:t>
            </a:r>
            <a:r>
              <a:rPr lang="en-US" sz="4800" b="1" dirty="0" err="1" smtClean="0">
                <a:solidFill>
                  <a:schemeClr val="bg1"/>
                </a:solidFill>
                <a:latin typeface="Fedra Sans Alt Pro Medium" pitchFamily="34" charset="0"/>
              </a:rPr>
              <a:t>SberBank</a:t>
            </a:r>
            <a:r>
              <a:rPr lang="en-US" sz="4800" b="1" dirty="0" smtClean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45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IB</a:t>
            </a:r>
            <a:endParaRPr lang="sk-SK" sz="45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920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vovchenko\Desktop\Маркетинг\Исследования\Финал\Новый рисунок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190" y="1916832"/>
            <a:ext cx="2739282" cy="3886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Most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prevalent threats </a:t>
            </a: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and incidents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4416" y="6137760"/>
            <a:ext cx="7013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*research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eport "The Russian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cybercrime market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 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in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2010: 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status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and t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rends”</a:t>
            </a:r>
          </a:p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</a:rPr>
              <a:t>http://www.group-ib.ru/wp-content/uploads/2011/04/Group-IB_Report_Russian-cybercrime-market_2010_eng.pdf</a:t>
            </a: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199156" y="1736181"/>
            <a:ext cx="5885012" cy="4213100"/>
          </a:xfrm>
          <a:prstGeom prst="rect">
            <a:avLst/>
          </a:prstGeom>
        </p:spPr>
        <p:txBody>
          <a:bodyPr vert="horz" lIns="0" tIns="0" rIns="0" bIns="0">
            <a:normAutofit fontScale="92500" lnSpcReduction="20000"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57200" indent="-457200">
              <a:buClrTx/>
              <a:buFont typeface="+mj-lt"/>
              <a:buAutoNum type="arabicPeriod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Fraud targeted at Russian banks and payment systems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sz="28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SMS fraud using premium numbers(“</a:t>
            </a:r>
            <a:r>
              <a:rPr lang="en-US" sz="2500" b="1" dirty="0" err="1" smtClean="0">
                <a:solidFill>
                  <a:schemeClr val="accent6">
                    <a:lumMod val="50000"/>
                  </a:schemeClr>
                </a:solidFill>
              </a:rPr>
              <a:t>winlockers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”/</a:t>
            </a:r>
            <a:r>
              <a:rPr lang="en-US" sz="2500" b="1" dirty="0" err="1" smtClean="0">
                <a:solidFill>
                  <a:schemeClr val="accent6">
                    <a:lumMod val="50000"/>
                  </a:schemeClr>
                </a:solidFill>
              </a:rPr>
              <a:t>LockScreen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500" b="1" dirty="0" err="1" smtClean="0">
                <a:solidFill>
                  <a:schemeClr val="accent6">
                    <a:lumMod val="50000"/>
                  </a:schemeClr>
                </a:solidFill>
              </a:rPr>
              <a:t>trojans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sz="2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500" b="1" dirty="0" err="1" smtClean="0">
                <a:solidFill>
                  <a:schemeClr val="accent6">
                    <a:lumMod val="50000"/>
                  </a:schemeClr>
                </a:solidFill>
              </a:rPr>
              <a:t>DDoS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attacks – Growth in number and in power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Unauthorized access to sensitive corporate information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sz="25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ClrTx/>
              <a:buFont typeface="+mj-lt"/>
              <a:buAutoNum type="arabicPeriod"/>
            </a:pP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6633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12" descr="ESET-znak-nega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6453336"/>
            <a:ext cx="680695" cy="276531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855341"/>
            <a:ext cx="7056783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4" y="1916832"/>
            <a:ext cx="165735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107504" y="260648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Stolen data: </a:t>
            </a:r>
            <a:r>
              <a:rPr lang="en-US" sz="4800" b="1" dirty="0" err="1">
                <a:solidFill>
                  <a:schemeClr val="bg1"/>
                </a:solidFill>
                <a:latin typeface="Fedra Sans Alt Pro Medium" pitchFamily="34" charset="0"/>
              </a:rPr>
              <a:t>UkrSibBank</a:t>
            </a:r>
            <a:r>
              <a:rPr lang="en-US" sz="4800" b="1" dirty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45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IB</a:t>
            </a:r>
            <a:endParaRPr lang="sk-SK" sz="45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3048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4"/>
          <p:cNvSpPr txBox="1">
            <a:spLocks/>
          </p:cNvSpPr>
          <p:nvPr/>
        </p:nvSpPr>
        <p:spPr>
          <a:xfrm>
            <a:off x="199155" y="1628800"/>
            <a:ext cx="8856983" cy="504056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ClrTx/>
              <a:buNone/>
            </a:pP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</a:rPr>
              <a:t>Cybercrime kit using multiple stealing techniques</a:t>
            </a:r>
          </a:p>
          <a:p>
            <a:pPr marL="0" indent="0">
              <a:buClrTx/>
              <a:buNone/>
            </a:pPr>
            <a:endParaRPr lang="en-US" sz="2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</a:rPr>
              <a:t>Since early 2010 targeting other regions too</a:t>
            </a:r>
          </a:p>
          <a:p>
            <a:pPr marL="0" indent="0">
              <a:buClrTx/>
              <a:buNone/>
            </a:pPr>
            <a:endParaRPr lang="en-US" sz="2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</a:rPr>
              <a:t>Several 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</a:rPr>
              <a:t>independent </a:t>
            </a: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</a:rPr>
              <a:t>cybercrime 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</a:rPr>
              <a:t>groups </a:t>
            </a: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</a:rPr>
              <a:t>involved </a:t>
            </a:r>
          </a:p>
          <a:p>
            <a:pPr marL="0" indent="0">
              <a:buClrTx/>
              <a:buNone/>
            </a:pPr>
            <a:endParaRPr lang="en-US" sz="2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</a:rPr>
              <a:t>Joint investigation of Russian police, Group-IB and ESET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Win32/</a:t>
            </a:r>
            <a:r>
              <a:rPr lang="en-US" sz="31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Carberp</a:t>
            </a: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Summary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9949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3" y="-10959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Summary</a:t>
            </a:r>
            <a:endParaRPr lang="sk-SK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417655"/>
              </p:ext>
            </p:extLst>
          </p:nvPr>
        </p:nvGraphicFramePr>
        <p:xfrm>
          <a:off x="97683" y="871548"/>
          <a:ext cx="8948633" cy="5986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242"/>
                <a:gridCol w="2188659"/>
                <a:gridCol w="2148866"/>
                <a:gridCol w="2148866"/>
              </a:tblGrid>
              <a:tr h="468362">
                <a:tc>
                  <a:txBody>
                    <a:bodyPr/>
                    <a:lstStyle/>
                    <a:p>
                      <a:endParaRPr lang="ru-RU" sz="2500" b="1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Win32/</a:t>
                      </a:r>
                      <a:r>
                        <a:rPr lang="en-US" sz="2000" dirty="0" err="1" smtClean="0"/>
                        <a:t>RDPdoor</a:t>
                      </a:r>
                      <a:endParaRPr lang="ru-RU" sz="20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Win32/</a:t>
                      </a:r>
                      <a:r>
                        <a:rPr lang="en-US" sz="2000" dirty="0" err="1" smtClean="0"/>
                        <a:t>Sheldor</a:t>
                      </a:r>
                      <a:r>
                        <a:rPr lang="en-US" sz="2000" dirty="0" smtClean="0"/>
                        <a:t> 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Win32/</a:t>
                      </a:r>
                      <a:r>
                        <a:rPr lang="en-US" sz="2000" dirty="0" err="1" smtClean="0"/>
                        <a:t>Carberp</a:t>
                      </a:r>
                      <a:endParaRPr lang="en-US" sz="2000" dirty="0" smtClean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59951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First appearance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2010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June 2010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February 2010</a:t>
                      </a:r>
                      <a:endParaRPr lang="ru-RU" dirty="0"/>
                    </a:p>
                  </a:txBody>
                  <a:tcPr/>
                </a:tc>
              </a:tr>
              <a:tr h="59951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Cost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2000 $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2500 $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9000 $</a:t>
                      </a:r>
                      <a:endParaRPr lang="ru-RU" dirty="0"/>
                    </a:p>
                  </a:txBody>
                  <a:tcPr/>
                </a:tc>
              </a:tr>
              <a:tr h="117846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Prevalence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Russia,</a:t>
                      </a:r>
                    </a:p>
                    <a:p>
                      <a:pPr algn="l"/>
                      <a:r>
                        <a:rPr lang="en-US" dirty="0" smtClean="0"/>
                        <a:t>Ukraine,</a:t>
                      </a:r>
                    </a:p>
                    <a:p>
                      <a:pPr algn="l"/>
                      <a:r>
                        <a:rPr lang="en-US" dirty="0" smtClean="0"/>
                        <a:t>Kazakhstan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Russia,</a:t>
                      </a:r>
                    </a:p>
                    <a:p>
                      <a:pPr algn="l"/>
                      <a:r>
                        <a:rPr lang="en-US" dirty="0" smtClean="0"/>
                        <a:t>Ukraine,</a:t>
                      </a:r>
                    </a:p>
                    <a:p>
                      <a:pPr algn="l"/>
                      <a:r>
                        <a:rPr lang="en-US" dirty="0" smtClean="0"/>
                        <a:t>Kazakhstan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Russia,</a:t>
                      </a:r>
                    </a:p>
                    <a:p>
                      <a:pPr algn="l"/>
                      <a:r>
                        <a:rPr lang="en-US" dirty="0" smtClean="0"/>
                        <a:t>Ukraine,</a:t>
                      </a:r>
                    </a:p>
                    <a:p>
                      <a:pPr algn="l"/>
                      <a:r>
                        <a:rPr lang="en-US" dirty="0" smtClean="0"/>
                        <a:t>Spain,</a:t>
                      </a:r>
                    </a:p>
                    <a:p>
                      <a:pPr algn="l"/>
                      <a:r>
                        <a:rPr lang="en-US" dirty="0" smtClean="0"/>
                        <a:t>USA</a:t>
                      </a:r>
                      <a:endParaRPr lang="ru-RU" dirty="0"/>
                    </a:p>
                  </a:txBody>
                  <a:tcPr/>
                </a:tc>
              </a:tr>
              <a:tr h="63455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Remote</a:t>
                      </a:r>
                      <a:r>
                        <a:rPr lang="en-US" b="1" baseline="0" dirty="0" smtClean="0"/>
                        <a:t> Access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RDP via </a:t>
                      </a:r>
                      <a:r>
                        <a:rPr lang="en-US" dirty="0" err="1" smtClean="0"/>
                        <a:t>ThinSoft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BeTwin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Via </a:t>
                      </a:r>
                      <a:r>
                        <a:rPr lang="en-US" baseline="0" dirty="0" err="1" smtClean="0"/>
                        <a:t>TeamViewer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Via plug-ins</a:t>
                      </a:r>
                    </a:p>
                  </a:txBody>
                  <a:tcPr/>
                </a:tc>
              </a:tr>
              <a:tr h="59951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Information</a:t>
                      </a:r>
                      <a:r>
                        <a:rPr lang="en-US" b="1" baseline="0" dirty="0" smtClean="0"/>
                        <a:t> stealing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manually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manually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automated</a:t>
                      </a:r>
                      <a:endParaRPr lang="ru-RU" dirty="0" smtClean="0"/>
                    </a:p>
                  </a:txBody>
                  <a:tcPr/>
                </a:tc>
              </a:tr>
              <a:tr h="59951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Plug-ins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solidFill>
                            <a:schemeClr val="bg1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</a:t>
                      </a:r>
                      <a:endParaRPr lang="ru-RU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>
                          <a:solidFill>
                            <a:schemeClr val="bg1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</a:t>
                      </a:r>
                      <a:endParaRPr lang="ru-RU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>
                          <a:solidFill>
                            <a:schemeClr val="bg1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</a:t>
                      </a:r>
                      <a:endParaRPr lang="ru-RU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68762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Complexity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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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</a:t>
                      </a:r>
                      <a:r>
                        <a:rPr lang="ru-RU" dirty="0" smtClean="0">
                          <a:solidFill>
                            <a:srgbClr val="FFFF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</a:t>
                      </a:r>
                      <a:endParaRPr lang="ru-RU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</a:t>
                      </a:r>
                      <a:endParaRPr lang="ru-RU" dirty="0" smtClean="0"/>
                    </a:p>
                  </a:txBody>
                  <a:tcPr anchor="ctr"/>
                </a:tc>
              </a:tr>
              <a:tr h="59951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Botnet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>
                          <a:solidFill>
                            <a:schemeClr val="bg1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</a:t>
                      </a:r>
                      <a:endParaRPr lang="ru-RU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>
                          <a:solidFill>
                            <a:schemeClr val="bg1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</a:t>
                      </a:r>
                      <a:endParaRPr lang="ru-RU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>
                          <a:solidFill>
                            <a:schemeClr val="bg1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</a:t>
                      </a:r>
                      <a:endParaRPr lang="ru-RU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9570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1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Conclusion</a:t>
            </a:r>
            <a:endParaRPr lang="en-US" sz="31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3" name="Объект 4"/>
          <p:cNvSpPr txBox="1">
            <a:spLocks/>
          </p:cNvSpPr>
          <p:nvPr/>
        </p:nvSpPr>
        <p:spPr>
          <a:xfrm>
            <a:off x="199155" y="1484784"/>
            <a:ext cx="8856983" cy="5184576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50000"/>
              </a:lnSpc>
              <a:buClrTx/>
            </a:pP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</a:rPr>
              <a:t>Banks in other countries becoming new targets of Russian cybercrime groups</a:t>
            </a:r>
            <a:endParaRPr lang="en-US" sz="8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Tx/>
            </a:pP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</a:rPr>
              <a:t>Attackers respond to new security measures with new methods to bypass them</a:t>
            </a:r>
            <a:endParaRPr lang="en-US" sz="8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Tx/>
            </a:pP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</a:rPr>
              <a:t>Cybercriminals use stolen money to stay out of jail</a:t>
            </a:r>
            <a:endParaRPr lang="en-US" sz="8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Tx/>
            </a:pP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</a:rPr>
              <a:t>Disabling C&amp;C servers not enough to stop them</a:t>
            </a:r>
            <a:endParaRPr lang="en-US" sz="8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Tx/>
            </a:pPr>
            <a:r>
              <a:rPr lang="en-US" sz="2600" b="1" dirty="0" smtClean="0">
                <a:solidFill>
                  <a:schemeClr val="accent6">
                    <a:lumMod val="50000"/>
                  </a:schemeClr>
                </a:solidFill>
              </a:rPr>
              <a:t>Only way of fighting them is by cooperation</a:t>
            </a:r>
            <a:endParaRPr lang="en-US" sz="26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Tx/>
            </a:pPr>
            <a:endParaRPr lang="en-US" sz="26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395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3" y="1484784"/>
            <a:ext cx="5832648" cy="4777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167831" y="26732"/>
            <a:ext cx="8640959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500" b="1" spc="-100" dirty="0" smtClean="0">
                <a:latin typeface="Fedra Sans Alt Pro Medium" pitchFamily="34" charset="0"/>
              </a:rPr>
              <a:t>Questions</a:t>
            </a:r>
            <a:endParaRPr lang="sk-SK" sz="4500" b="1" spc="-100" dirty="0">
              <a:latin typeface="Fedra Sans Alt Pro Medium" pitchFamily="34" charset="0"/>
            </a:endParaRPr>
          </a:p>
        </p:txBody>
      </p:sp>
      <p:pic>
        <p:nvPicPr>
          <p:cNvPr id="5" name="Picture 2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232" y="6063326"/>
            <a:ext cx="1153897" cy="686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ázok 9" descr="ESET-znak-negativ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568" y="6336715"/>
            <a:ext cx="923325" cy="375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1"/>
          <p:cNvSpPr txBox="1"/>
          <p:nvPr/>
        </p:nvSpPr>
        <p:spPr>
          <a:xfrm>
            <a:off x="107504" y="116632"/>
            <a:ext cx="8949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50" dirty="0" smtClean="0">
                <a:solidFill>
                  <a:srgbClr val="00646B"/>
                </a:solidFill>
              </a:rPr>
              <a:t>Thank you for your attention</a:t>
            </a:r>
            <a:r>
              <a:rPr lang="ru-RU" sz="4400" b="1" spc="50" dirty="0" smtClean="0">
                <a:solidFill>
                  <a:srgbClr val="00646B"/>
                </a:solidFill>
              </a:rPr>
              <a:t> ;)</a:t>
            </a:r>
            <a:endParaRPr lang="sk-SK" sz="4400" b="1" spc="50" dirty="0" smtClean="0">
              <a:solidFill>
                <a:srgbClr val="00646B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34375" y="1844824"/>
            <a:ext cx="43896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Robert </a:t>
            </a:r>
            <a:r>
              <a:rPr lang="en-US" sz="3000" b="1" dirty="0" err="1" smtClean="0"/>
              <a:t>Lipovsky</a:t>
            </a:r>
            <a:r>
              <a:rPr lang="en-US" sz="3000" b="1" dirty="0" smtClean="0"/>
              <a:t>, ESET</a:t>
            </a:r>
          </a:p>
          <a:p>
            <a:r>
              <a:rPr lang="en-US" sz="2400" b="1" dirty="0"/>
              <a:t>lipovsky@eset.sk</a:t>
            </a:r>
            <a:endParaRPr lang="ru-RU" sz="24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23957" y="3067618"/>
            <a:ext cx="5050100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err="1" smtClean="0"/>
              <a:t>Aleksandr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Matrosov</a:t>
            </a:r>
            <a:r>
              <a:rPr lang="en-US" sz="3000" b="1" dirty="0" smtClean="0"/>
              <a:t>, ESET</a:t>
            </a:r>
          </a:p>
          <a:p>
            <a:r>
              <a:rPr lang="en-US" sz="2400" b="1" dirty="0" smtClean="0"/>
              <a:t>matrosov@eset.sk</a:t>
            </a:r>
          </a:p>
          <a:p>
            <a:r>
              <a:rPr lang="en-US" sz="2400" b="1" dirty="0" smtClean="0"/>
              <a:t>@</a:t>
            </a:r>
            <a:r>
              <a:rPr lang="en-US" sz="2400" b="1" dirty="0" err="1" smtClean="0"/>
              <a:t>matrosov</a:t>
            </a:r>
            <a:endParaRPr lang="ru-RU" sz="24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44795" y="4653136"/>
            <a:ext cx="459677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Dmitry </a:t>
            </a:r>
            <a:r>
              <a:rPr lang="en-US" sz="3000" b="1" dirty="0" err="1" smtClean="0"/>
              <a:t>Volkov</a:t>
            </a:r>
            <a:r>
              <a:rPr lang="en-US" sz="3000" b="1" dirty="0" smtClean="0"/>
              <a:t>, Group-IB</a:t>
            </a:r>
          </a:p>
          <a:p>
            <a:r>
              <a:rPr lang="en-US" sz="2400" b="1" dirty="0" smtClean="0"/>
              <a:t>volkov@group-ib.ru</a:t>
            </a:r>
          </a:p>
          <a:p>
            <a:r>
              <a:rPr lang="en-US" sz="2400" b="1" dirty="0" smtClean="0"/>
              <a:t>@</a:t>
            </a:r>
            <a:r>
              <a:rPr lang="en-US" sz="2400" b="1" dirty="0" err="1" smtClean="0"/>
              <a:t>groupib</a:t>
            </a:r>
            <a:endParaRPr lang="ru-RU" sz="2400" b="1" dirty="0"/>
          </a:p>
        </p:txBody>
      </p:sp>
      <p:pic>
        <p:nvPicPr>
          <p:cNvPr id="3074" name="Picture 2" descr="C:\Users\matrosov.ESET\Desktop\group-ib_logo.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945798"/>
            <a:ext cx="1267045" cy="73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/>
          <p:cNvGraphicFramePr/>
          <p:nvPr>
            <p:extLst>
              <p:ext uri="{D42A27DB-BD31-4B8C-83A1-F6EECF244321}">
                <p14:modId xmlns:p14="http://schemas.microsoft.com/office/powerpoint/2010/main" val="1613936857"/>
              </p:ext>
            </p:extLst>
          </p:nvPr>
        </p:nvGraphicFramePr>
        <p:xfrm>
          <a:off x="467544" y="1772816"/>
          <a:ext cx="7848872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08370" y="565573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b="1" dirty="0" smtClean="0">
                <a:solidFill>
                  <a:schemeClr val="bg1"/>
                </a:solidFill>
              </a:rPr>
              <a:t>ank fraud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65573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DDoS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936" y="565573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b="1" dirty="0" smtClean="0">
                <a:solidFill>
                  <a:schemeClr val="bg1"/>
                </a:solidFill>
              </a:rPr>
              <a:t>rand attacks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5517232"/>
            <a:ext cx="165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unauthorized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access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6186370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SMS fraud (</a:t>
            </a:r>
            <a:r>
              <a:rPr lang="en-US" b="1" dirty="0" err="1" smtClean="0">
                <a:solidFill>
                  <a:srgbClr val="C00000"/>
                </a:solidFill>
              </a:rPr>
              <a:t>LockScreens</a:t>
            </a:r>
            <a:r>
              <a:rPr lang="en-US" b="1" dirty="0" smtClean="0">
                <a:solidFill>
                  <a:srgbClr val="C00000"/>
                </a:solidFill>
              </a:rPr>
              <a:t>) not shown because the numbers are disproportionally greater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Incident statistics by Group-IB forensic lab</a:t>
            </a:r>
            <a:endParaRPr lang="en-US" sz="42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1620" y="2780928"/>
            <a:ext cx="6840760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Share of cybercriminals living in Russia </a:t>
            </a:r>
          </a:p>
          <a:p>
            <a:pPr algn="ctr"/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estimated to increase to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1.8 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billion dollars </a:t>
            </a:r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</a:rPr>
              <a:t>in 2011</a:t>
            </a:r>
            <a:endParaRPr lang="ru-RU" sz="36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A0C8D0">
                    <a:lumMod val="50000"/>
                  </a:srgbClr>
                </a:solidFill>
              </a:rPr>
              <a:t>(vs. </a:t>
            </a:r>
            <a:r>
              <a:rPr lang="en-US" sz="3600" b="1" dirty="0" smtClean="0">
                <a:solidFill>
                  <a:schemeClr val="bg1"/>
                </a:solidFill>
              </a:rPr>
              <a:t>1.3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billion in 2010)</a:t>
            </a:r>
            <a:endParaRPr lang="ru-RU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761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2" y="1700808"/>
            <a:ext cx="44196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50" y="3068960"/>
            <a:ext cx="5094450" cy="378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 err="1">
                <a:solidFill>
                  <a:schemeClr val="bg1"/>
                </a:solidFill>
                <a:latin typeface="Fedra Sans Alt Pro Medium" pitchFamily="34" charset="0"/>
              </a:rPr>
              <a:t>DDoS</a:t>
            </a: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attacks: Growth in number </a:t>
            </a: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and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power</a:t>
            </a:r>
            <a:endParaRPr lang="en-US" sz="42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9992" y="2204864"/>
            <a:ext cx="45561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most powerful attack </a:t>
            </a:r>
            <a:r>
              <a:rPr lang="en-US" b="1" dirty="0" smtClean="0">
                <a:solidFill>
                  <a:srgbClr val="FF0000"/>
                </a:solidFill>
              </a:rPr>
              <a:t>100 Gb/sec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(victims: </a:t>
            </a:r>
            <a:r>
              <a:rPr lang="en-US" sz="1600" dirty="0" err="1" smtClean="0">
                <a:solidFill>
                  <a:schemeClr val="bg1"/>
                </a:solidFill>
              </a:rPr>
              <a:t>UkrTelecom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</a:rPr>
              <a:t>Yandex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</a:rPr>
              <a:t>EvoSwitch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but real target was a dating affiliate program)</a:t>
            </a: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2358" y="1412776"/>
            <a:ext cx="455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attackers </a:t>
            </a:r>
            <a:r>
              <a:rPr lang="en-US" b="1" dirty="0" err="1" smtClean="0">
                <a:solidFill>
                  <a:schemeClr val="bg1"/>
                </a:solidFill>
              </a:rPr>
              <a:t>DDoS</a:t>
            </a:r>
            <a:r>
              <a:rPr lang="en-US" b="1" dirty="0" smtClean="0">
                <a:solidFill>
                  <a:schemeClr val="bg1"/>
                </a:solidFill>
              </a:rPr>
              <a:t> bank if </a:t>
            </a:r>
            <a:r>
              <a:rPr lang="en-US" dirty="0" smtClean="0">
                <a:solidFill>
                  <a:schemeClr val="bg1"/>
                </a:solidFill>
              </a:rPr>
              <a:t>transaction exceeds </a:t>
            </a:r>
            <a:r>
              <a:rPr lang="en-US" b="1" dirty="0" smtClean="0">
                <a:solidFill>
                  <a:schemeClr val="bg1"/>
                </a:solidFill>
              </a:rPr>
              <a:t>150 000 </a:t>
            </a:r>
            <a:r>
              <a:rPr lang="en-US" dirty="0" smtClean="0">
                <a:solidFill>
                  <a:schemeClr val="bg1"/>
                </a:solidFill>
              </a:rPr>
              <a:t>$</a:t>
            </a:r>
            <a:endParaRPr lang="en-US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057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>
            <a:spLocks/>
          </p:cNvSpPr>
          <p:nvPr/>
        </p:nvSpPr>
        <p:spPr>
          <a:xfrm>
            <a:off x="199155" y="116632"/>
            <a:ext cx="8856983" cy="1000125"/>
          </a:xfrm>
          <a:prstGeom prst="rect">
            <a:avLst/>
          </a:prstGeom>
        </p:spPr>
        <p:txBody>
          <a:bodyPr vert="horz" lIns="0" tIns="288000" rIns="0" bIns="0" anchor="t" anchorCtr="0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200" b="1" spc="-100" dirty="0">
                <a:solidFill>
                  <a:schemeClr val="bg1"/>
                </a:solidFill>
                <a:latin typeface="Fedra Sans Alt Pro Medium" pitchFamily="34" charset="0"/>
              </a:rPr>
              <a:t>SMS fraud 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using premium numbers: </a:t>
            </a:r>
            <a:r>
              <a:rPr lang="en-US" sz="4200" b="1" spc="-100" dirty="0" err="1" smtClean="0">
                <a:solidFill>
                  <a:schemeClr val="bg1"/>
                </a:solidFill>
                <a:latin typeface="Fedra Sans Alt Pro Medium" pitchFamily="34" charset="0"/>
              </a:rPr>
              <a:t>LockScreen</a:t>
            </a:r>
            <a:r>
              <a:rPr lang="en-US" sz="4200" b="1" spc="-100" dirty="0" smtClean="0">
                <a:solidFill>
                  <a:schemeClr val="bg1"/>
                </a:solidFill>
                <a:latin typeface="Fedra Sans Alt Pro Medium" pitchFamily="34" charset="0"/>
              </a:rPr>
              <a:t> malware</a:t>
            </a:r>
            <a:endParaRPr lang="en-US" sz="4200" b="1" spc="-100" dirty="0">
              <a:solidFill>
                <a:schemeClr val="bg1"/>
              </a:solidFill>
              <a:latin typeface="Fedra Sans Alt Pro Medium" pitchFamily="34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6" y="1484784"/>
            <a:ext cx="40322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3dnews.ru/_imgdata/img/2010/01/24/1594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84785"/>
            <a:ext cx="4091364" cy="249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/>
          <p:cNvSpPr txBox="1">
            <a:spLocks/>
          </p:cNvSpPr>
          <p:nvPr/>
        </p:nvSpPr>
        <p:spPr>
          <a:xfrm>
            <a:off x="244980" y="4581128"/>
            <a:ext cx="8765332" cy="1800201"/>
          </a:xfrm>
          <a:prstGeom prst="rect">
            <a:avLst/>
          </a:prstGeom>
        </p:spPr>
        <p:txBody>
          <a:bodyPr vert="horz" lIns="0" tIns="0" rIns="0" bIns="0">
            <a:normAutofit fontScale="92500"/>
          </a:bodyPr>
          <a:lstStyle>
            <a:lvl1pPr marL="180000" indent="-180000" algn="l" rtl="0" eaLnBrk="1" latinLnBrk="0" hangingPunct="1">
              <a:spcBef>
                <a:spcPts val="7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rtl="0" eaLnBrk="1" latinLnBrk="0" hangingPunct="1">
              <a:spcBef>
                <a:spcPct val="20000"/>
              </a:spcBef>
              <a:buClr>
                <a:schemeClr val="tx2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defRPr kumimoji="0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If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your country is affected, please, contact us for information</a:t>
            </a:r>
          </a:p>
          <a:p>
            <a:pPr>
              <a:buClrTx/>
              <a:buFont typeface="Courier New" pitchFamily="49" charset="0"/>
              <a:buChar char="o"/>
            </a:pP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  <a:buFont typeface="Courier New" pitchFamily="49" charset="0"/>
              <a:buChar char="o"/>
            </a:pP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 Group-IB 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developed a case-tutorial for this type </a:t>
            </a:r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</a:rPr>
              <a:t>of investigation</a:t>
            </a: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ClrTx/>
              <a:buNone/>
            </a:pP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695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4 - Dark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V3 - Dark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POMOCNÉ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iroslav Trnka - Keynote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_Content Black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_Other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_Other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Eset-PowerPointTheme-v2009.1EN-V4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_Simple White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solidFill>
          <a:schemeClr val="bg2"/>
        </a:solidFill>
        <a:ln>
          <a:noFill/>
        </a:ln>
        <a:effectLst>
          <a:outerShdw blurRad="139700" sx="101000" sy="101000" algn="ctr" rotWithShape="0">
            <a:schemeClr val="accent4">
              <a:lumMod val="60000"/>
              <a:lumOff val="40000"/>
              <a:alpha val="53000"/>
            </a:scheme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2_Content Black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2_Simple White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solidFill>
          <a:schemeClr val="bg2"/>
        </a:solidFill>
        <a:ln>
          <a:noFill/>
        </a:ln>
        <a:effectLst>
          <a:outerShdw blurRad="139700" sx="101000" sy="101000" algn="ctr" rotWithShape="0">
            <a:schemeClr val="accent4">
              <a:lumMod val="60000"/>
              <a:lumOff val="40000"/>
              <a:alpha val="53000"/>
            </a:scheme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V4-Background Change Dark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itle &amp; Section slides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_Eset-PowerPointTheme-v2009.1EN-V4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1_V4 - Dark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CFCF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CFCF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4-Background Change Light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4 - Light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otiv sady Office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V4 - Content B/W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V3 - Light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V3 - Title &amp; Section slides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v3 - Other">
  <a:themeElements>
    <a:clrScheme name="ESET V4-2009.1">
      <a:dk1>
        <a:srgbClr val="3B3B3B"/>
      </a:dk1>
      <a:lt1>
        <a:srgbClr val="FFFFFF"/>
      </a:lt1>
      <a:dk2>
        <a:srgbClr val="00646B"/>
      </a:dk2>
      <a:lt2>
        <a:srgbClr val="FFFFFF"/>
      </a:lt2>
      <a:accent1>
        <a:srgbClr val="308060"/>
      </a:accent1>
      <a:accent2>
        <a:srgbClr val="68A870"/>
      </a:accent2>
      <a:accent3>
        <a:srgbClr val="98C088"/>
      </a:accent3>
      <a:accent4>
        <a:srgbClr val="507898"/>
      </a:accent4>
      <a:accent5>
        <a:srgbClr val="78A0B0"/>
      </a:accent5>
      <a:accent6>
        <a:srgbClr val="A0C8D0"/>
      </a:accent6>
      <a:hlink>
        <a:srgbClr val="A0C8D0"/>
      </a:hlink>
      <a:folHlink>
        <a:srgbClr val="78A0B0"/>
      </a:folHlink>
    </a:clrScheme>
    <a:fontScheme name="Fedra Book">
      <a:majorFont>
        <a:latin typeface="Fedra Sans Alt Pro Book"/>
        <a:ea typeface=""/>
        <a:cs typeface=""/>
      </a:majorFont>
      <a:minorFont>
        <a:latin typeface="Fedra Sans Alt Pro Book"/>
        <a:ea typeface=""/>
        <a:cs typeface=""/>
      </a:minorFont>
    </a:fontScheme>
    <a:fmtScheme name="Slunovrat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CFCFC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Стандартная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Eset-PowerPointTheme-v2009.1EN-V4</Template>
  <TotalTime>21311</TotalTime>
  <Words>3334</Words>
  <Application>Microsoft Office PowerPoint</Application>
  <PresentationFormat>Экран (4:3)</PresentationFormat>
  <Paragraphs>703</Paragraphs>
  <Slides>65</Slides>
  <Notes>39</Notes>
  <HiddenSlides>0</HiddenSlides>
  <MMClips>0</MMClips>
  <ScaleCrop>false</ScaleCrop>
  <HeadingPairs>
    <vt:vector size="4" baseType="variant">
      <vt:variant>
        <vt:lpstr>Тема</vt:lpstr>
      </vt:variant>
      <vt:variant>
        <vt:i4>22</vt:i4>
      </vt:variant>
      <vt:variant>
        <vt:lpstr>Заголовки слайдов</vt:lpstr>
      </vt:variant>
      <vt:variant>
        <vt:i4>65</vt:i4>
      </vt:variant>
    </vt:vector>
  </HeadingPairs>
  <TitlesOfParts>
    <vt:vector size="87" baseType="lpstr">
      <vt:lpstr>V4 - Dark</vt:lpstr>
      <vt:lpstr>V4-Background Change Dark</vt:lpstr>
      <vt:lpstr>V4-Background Change Light</vt:lpstr>
      <vt:lpstr>V4 - Light</vt:lpstr>
      <vt:lpstr>Motiv sady Office</vt:lpstr>
      <vt:lpstr>V4 - Content B/W</vt:lpstr>
      <vt:lpstr>V3 - Light</vt:lpstr>
      <vt:lpstr>V3 - Title &amp; Section slides</vt:lpstr>
      <vt:lpstr>v3 - Other</vt:lpstr>
      <vt:lpstr>V3 - Dark</vt:lpstr>
      <vt:lpstr>POMOCNÉ</vt:lpstr>
      <vt:lpstr>Miroslav Trnka - Keynote</vt:lpstr>
      <vt:lpstr>1_Content Black</vt:lpstr>
      <vt:lpstr>2_Other</vt:lpstr>
      <vt:lpstr>1_Other</vt:lpstr>
      <vt:lpstr>Eset-PowerPointTheme-v2009.1EN-V4</vt:lpstr>
      <vt:lpstr>1_Simple White</vt:lpstr>
      <vt:lpstr>2_Content Black</vt:lpstr>
      <vt:lpstr>2_Simple White</vt:lpstr>
      <vt:lpstr>Title &amp; Section slides</vt:lpstr>
      <vt:lpstr>1_Eset-PowerPointTheme-v2009.1EN-V4</vt:lpstr>
      <vt:lpstr>1_V4 - Dark</vt:lpstr>
      <vt:lpstr>Cybercrime in Russia: Trends and issues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Analysis of malware  used in the attacks on Russian Internet Banking systems</vt:lpstr>
      <vt:lpstr>Презентация PowerPoint</vt:lpstr>
      <vt:lpstr>Презентация PowerPoint</vt:lpstr>
      <vt:lpstr>Презентация PowerPoint</vt:lpstr>
      <vt:lpstr>Win32/RDPdoor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Win32/Sheldor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Win32/Carberp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ORFlex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Aleksandr Matrosov;Dmitry Volkov;Róbert Lipovský</dc:creator>
  <cp:lastModifiedBy>Матросов Александр</cp:lastModifiedBy>
  <cp:revision>1811</cp:revision>
  <cp:lastPrinted>2011-05-02T09:03:38Z</cp:lastPrinted>
  <dcterms:created xsi:type="dcterms:W3CDTF">2009-08-23T22:30:30Z</dcterms:created>
  <dcterms:modified xsi:type="dcterms:W3CDTF">2011-05-10T13:03:27Z</dcterms:modified>
</cp:coreProperties>
</file>